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8" r:id="rId3"/>
    <p:sldId id="263" r:id="rId5"/>
    <p:sldId id="286" r:id="rId6"/>
    <p:sldId id="261" r:id="rId7"/>
    <p:sldId id="314" r:id="rId8"/>
    <p:sldId id="315" r:id="rId9"/>
    <p:sldId id="316" r:id="rId10"/>
    <p:sldId id="285" r:id="rId11"/>
    <p:sldId id="317" r:id="rId12"/>
    <p:sldId id="318" r:id="rId13"/>
    <p:sldId id="320" r:id="rId14"/>
    <p:sldId id="321" r:id="rId15"/>
    <p:sldId id="322" r:id="rId16"/>
    <p:sldId id="319" r:id="rId17"/>
    <p:sldId id="325" r:id="rId18"/>
    <p:sldId id="284" r:id="rId19"/>
    <p:sldId id="266" r:id="rId20"/>
    <p:sldId id="327" r:id="rId21"/>
    <p:sldId id="328" r:id="rId22"/>
    <p:sldId id="326" r:id="rId23"/>
  </p:sldIdLst>
  <p:sldSz cx="12192000" cy="6858000"/>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14598"/>
    <a:srgbClr val="0D3664"/>
    <a:srgbClr val="F7F7F7"/>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17" autoAdjust="0"/>
    <p:restoredTop sz="94660"/>
  </p:normalViewPr>
  <p:slideViewPr>
    <p:cSldViewPr snapToGrid="0">
      <p:cViewPr varScale="1">
        <p:scale>
          <a:sx n="90" d="100"/>
          <a:sy n="90" d="100"/>
        </p:scale>
        <p:origin x="162" y="192"/>
      </p:cViewPr>
      <p:guideLst/>
    </p:cSldViewPr>
  </p:slideViewPr>
  <p:notesTextViewPr>
    <p:cViewPr>
      <p:scale>
        <a:sx n="1" d="1"/>
        <a:sy n="1" d="1"/>
      </p:scale>
      <p:origin x="0" y="0"/>
    </p:cViewPr>
  </p:notesTextViewPr>
  <p:sorterViewPr>
    <p:cViewPr>
      <p:scale>
        <a:sx n="75" d="100"/>
        <a:sy n="75" d="100"/>
      </p:scale>
      <p:origin x="0" y="-91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35.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alpha val="0"/>
                </a:schemeClr>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3.png"/><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image" Target="../media/image2.png"/><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30.xml"/><Relationship Id="rId5" Type="http://schemas.openxmlformats.org/officeDocument/2006/relationships/image" Target="../media/image13.jpeg"/><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3.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2.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3.png"/><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media/image2.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组合 8"/>
          <p:cNvGrpSpPr/>
          <p:nvPr/>
        </p:nvGrpSpPr>
        <p:grpSpPr>
          <a:xfrm>
            <a:off x="3086100" y="419100"/>
            <a:ext cx="6019800" cy="6019800"/>
            <a:chOff x="3324225" y="657225"/>
            <a:chExt cx="5543550" cy="554355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657225"/>
              <a:ext cx="5543550" cy="5543550"/>
            </a:xfrm>
            <a:prstGeom prst="rect">
              <a:avLst/>
            </a:prstGeom>
          </p:spPr>
        </p:pic>
        <p:sp>
          <p:nvSpPr>
            <p:cNvPr id="8" name="椭圆 7"/>
            <p:cNvSpPr/>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3870969" y="2926776"/>
            <a:ext cx="4450080" cy="829945"/>
          </a:xfrm>
          <a:prstGeom prst="rect">
            <a:avLst/>
          </a:prstGeom>
          <a:noFill/>
        </p:spPr>
        <p:txBody>
          <a:bodyPr wrap="none" rtlCol="0">
            <a:spAutoFit/>
            <a:scene3d>
              <a:camera prst="orthographicFront"/>
              <a:lightRig rig="threePt" dir="t"/>
            </a:scene3d>
            <a:sp3d contourW="12700"/>
          </a:bodyPr>
          <a:lstStyle/>
          <a:p>
            <a:pPr algn="ctr"/>
            <a:r>
              <a:rPr lang="zh-CN" altLang="en-US" sz="4800" dirty="0">
                <a:latin typeface="微软雅黑" panose="020B0503020204020204" pitchFamily="34" charset="-122"/>
                <a:ea typeface="微软雅黑" panose="020B0503020204020204" pitchFamily="34" charset="-122"/>
              </a:rPr>
              <a:t>编译技术新进展</a:t>
            </a:r>
            <a:endParaRPr lang="zh-CN" altLang="en-US" sz="48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008886" y="1768883"/>
            <a:ext cx="2174240" cy="1322070"/>
          </a:xfrm>
          <a:prstGeom prst="rect">
            <a:avLst/>
          </a:prstGeom>
          <a:noFill/>
        </p:spPr>
        <p:txBody>
          <a:bodyPr wrap="none" rtlCol="0">
            <a:spAutoFit/>
            <a:scene3d>
              <a:camera prst="orthographicFront"/>
              <a:lightRig rig="threePt" dir="t"/>
            </a:scene3d>
            <a:sp3d contourW="12700"/>
          </a:bodyPr>
          <a:lstStyle/>
          <a:p>
            <a:pPr algn="ctr"/>
            <a:r>
              <a:rPr lang="en-US" altLang="zh-CN" sz="8000" b="1" i="1" dirty="0">
                <a:blipFill dpi="0" rotWithShape="1">
                  <a:blip r:embed="rId3"/>
                  <a:srcRect/>
                  <a:tile tx="0" ty="-438150" sx="100000" sy="100000" flip="none" algn="t"/>
                </a:blip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OP1</a:t>
            </a:r>
            <a:endParaRPr lang="en-US" altLang="zh-CN" sz="8000" b="1" i="1" dirty="0">
              <a:blipFill dpi="0" rotWithShape="1">
                <a:blip r:embed="rId3"/>
                <a:srcRect/>
                <a:tile tx="0" ty="-438150" sx="100000" sy="100000" flip="none" algn="t"/>
              </a:blip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endParaRPr>
          </a:p>
        </p:txBody>
      </p:sp>
      <p:sp>
        <p:nvSpPr>
          <p:cNvPr id="14" name="矩形 13"/>
          <p:cNvSpPr/>
          <p:nvPr/>
        </p:nvSpPr>
        <p:spPr bwMode="auto">
          <a:xfrm>
            <a:off x="4478655" y="3807604"/>
            <a:ext cx="3676650" cy="460375"/>
          </a:xfrm>
          <a:prstGeom prst="rect">
            <a:avLst/>
          </a:prstGeom>
        </p:spPr>
        <p:txBody>
          <a:bodyPr wrap="square">
            <a:spAutoFit/>
            <a:scene3d>
              <a:camera prst="orthographicFront"/>
              <a:lightRig rig="threePt" dir="t"/>
            </a:scene3d>
            <a:sp3d contourW="12700"/>
          </a:bodyPr>
          <a:lstStyle/>
          <a:p>
            <a:pPr algn="ctr">
              <a:defRPr/>
            </a:pPr>
            <a:r>
              <a:rPr lang="en-US" altLang="zh-CN" sz="2400" dirty="0">
                <a:solidFill>
                  <a:schemeClr val="tx1">
                    <a:lumMod val="65000"/>
                    <a:lumOff val="35000"/>
                  </a:schemeClr>
                </a:solidFill>
                <a:latin typeface="+mj-ea"/>
                <a:ea typeface="+mj-ea"/>
                <a:cs typeface="+mj-ea"/>
              </a:rPr>
              <a:t>——</a:t>
            </a:r>
            <a:r>
              <a:rPr lang="zh-CN" altLang="en-US" sz="2400" dirty="0">
                <a:solidFill>
                  <a:schemeClr val="tx1">
                    <a:lumMod val="65000"/>
                    <a:lumOff val="35000"/>
                  </a:schemeClr>
                </a:solidFill>
                <a:latin typeface="+mj-ea"/>
                <a:ea typeface="+mj-ea"/>
                <a:cs typeface="+mj-ea"/>
              </a:rPr>
              <a:t>深度学习编译器</a:t>
            </a:r>
            <a:endParaRPr lang="zh-CN" altLang="en-US" sz="2400" dirty="0">
              <a:solidFill>
                <a:schemeClr val="tx1">
                  <a:lumMod val="65000"/>
                  <a:lumOff val="35000"/>
                </a:schemeClr>
              </a:solidFill>
              <a:latin typeface="+mj-ea"/>
              <a:ea typeface="+mj-ea"/>
              <a:cs typeface="+mj-ea"/>
            </a:endParaRPr>
          </a:p>
        </p:txBody>
      </p:sp>
      <p:grpSp>
        <p:nvGrpSpPr>
          <p:cNvPr id="63" name="组合 62"/>
          <p:cNvGrpSpPr/>
          <p:nvPr/>
        </p:nvGrpSpPr>
        <p:grpSpPr>
          <a:xfrm>
            <a:off x="5109210" y="4592320"/>
            <a:ext cx="2111020" cy="348615"/>
            <a:chOff x="5058423" y="4604919"/>
            <a:chExt cx="2025650" cy="348615"/>
          </a:xfrm>
        </p:grpSpPr>
        <p:pic>
          <p:nvPicPr>
            <p:cNvPr id="26" name="图片 25"/>
            <p:cNvPicPr>
              <a:picLocks noChangeAspect="1"/>
            </p:cNvPicPr>
            <p:nvPr/>
          </p:nvPicPr>
          <p:blipFill>
            <a:blip r:embed="rId1">
              <a:extLst>
                <a:ext uri="{28A0092B-C50C-407E-A947-70E740481C1C}">
                  <a14:useLocalDpi xmlns:a14="http://schemas.microsoft.com/office/drawing/2010/main" val="0"/>
                </a:ext>
              </a:extLst>
            </a:blip>
            <a:srcRect l="44094" t="67147" r="43938" b="27770"/>
            <a:stretch>
              <a:fillRect/>
            </a:stretch>
          </p:blipFill>
          <p:spPr>
            <a:xfrm>
              <a:off x="5058423" y="4604919"/>
              <a:ext cx="2025650" cy="348615"/>
            </a:xfrm>
            <a:custGeom>
              <a:avLst/>
              <a:gdLst>
                <a:gd name="connsiteX0" fmla="*/ 0 w 1459230"/>
                <a:gd name="connsiteY0" fmla="*/ 0 h 348615"/>
                <a:gd name="connsiteX1" fmla="*/ 1459230 w 1459230"/>
                <a:gd name="connsiteY1" fmla="*/ 0 h 348615"/>
                <a:gd name="connsiteX2" fmla="*/ 1459230 w 1459230"/>
                <a:gd name="connsiteY2" fmla="*/ 348615 h 348615"/>
                <a:gd name="connsiteX3" fmla="*/ 0 w 1459230"/>
                <a:gd name="connsiteY3" fmla="*/ 348615 h 348615"/>
              </a:gdLst>
              <a:ahLst/>
              <a:cxnLst>
                <a:cxn ang="0">
                  <a:pos x="connsiteX0" y="connsiteY0"/>
                </a:cxn>
                <a:cxn ang="0">
                  <a:pos x="connsiteX1" y="connsiteY1"/>
                </a:cxn>
                <a:cxn ang="0">
                  <a:pos x="connsiteX2" y="connsiteY2"/>
                </a:cxn>
                <a:cxn ang="0">
                  <a:pos x="connsiteX3" y="connsiteY3"/>
                </a:cxn>
              </a:cxnLst>
              <a:rect l="l" t="t" r="r" b="b"/>
              <a:pathLst>
                <a:path w="1459230" h="348615">
                  <a:moveTo>
                    <a:pt x="0" y="0"/>
                  </a:moveTo>
                  <a:lnTo>
                    <a:pt x="1459230" y="0"/>
                  </a:lnTo>
                  <a:lnTo>
                    <a:pt x="1459230" y="348615"/>
                  </a:lnTo>
                  <a:lnTo>
                    <a:pt x="0" y="348615"/>
                  </a:lnTo>
                  <a:close/>
                </a:path>
              </a:pathLst>
            </a:custGeom>
            <a:ln>
              <a:noFill/>
              <a:miter lim="800000"/>
              <a:headEnd/>
              <a:tailEnd/>
            </a:ln>
            <a:effectLst>
              <a:outerShdw blurRad="457200" sx="102000" sy="102000" algn="ctr" rotWithShape="0">
                <a:prstClr val="black">
                  <a:alpha val="37000"/>
                </a:prstClr>
              </a:outerShdw>
            </a:effectLst>
          </p:spPr>
        </p:pic>
        <p:sp>
          <p:nvSpPr>
            <p:cNvPr id="31" name="文本框 30"/>
            <p:cNvSpPr txBox="1"/>
            <p:nvPr/>
          </p:nvSpPr>
          <p:spPr>
            <a:xfrm>
              <a:off x="5090717" y="4616349"/>
              <a:ext cx="1960794" cy="337185"/>
            </a:xfrm>
            <a:prstGeom prst="rect">
              <a:avLst/>
            </a:prstGeom>
            <a:noFill/>
          </p:spPr>
          <p:txBody>
            <a:bodyPr wrap="square" rtlCol="0">
              <a:spAutoFit/>
              <a:scene3d>
                <a:camera prst="orthographicFront"/>
                <a:lightRig rig="threePt" dir="t"/>
              </a:scene3d>
              <a:sp3d contourW="12700"/>
            </a:bodyPr>
            <a:lstStyle/>
            <a:p>
              <a:pPr algn="ctr"/>
              <a:r>
                <a:rPr lang="en-US" altLang="zh-CN" sz="1600" smtClean="0">
                  <a:solidFill>
                    <a:schemeClr val="bg1"/>
                  </a:solidFill>
                  <a:latin typeface="+mj-ea"/>
                  <a:ea typeface="+mj-ea"/>
                  <a:cs typeface="+mj-ea"/>
                </a:rPr>
                <a:t>BY:2010507 </a:t>
              </a:r>
              <a:r>
                <a:rPr lang="zh-CN" altLang="en-US" sz="1600" smtClean="0">
                  <a:solidFill>
                    <a:schemeClr val="bg1"/>
                  </a:solidFill>
                  <a:latin typeface="+mj-ea"/>
                  <a:ea typeface="+mj-ea"/>
                  <a:cs typeface="+mj-ea"/>
                </a:rPr>
                <a:t>谢子涵</a:t>
              </a:r>
              <a:endParaRPr lang="zh-CN" altLang="en-US" sz="1600" smtClean="0">
                <a:solidFill>
                  <a:schemeClr val="bg1"/>
                </a:solidFill>
                <a:latin typeface="+mj-ea"/>
                <a:ea typeface="+mj-ea"/>
                <a:cs typeface="+mj-ea"/>
              </a:endParaRPr>
            </a:p>
          </p:txBody>
        </p:sp>
      </p:grpSp>
      <p:grpSp>
        <p:nvGrpSpPr>
          <p:cNvPr id="65" name="组合 64"/>
          <p:cNvGrpSpPr/>
          <p:nvPr/>
        </p:nvGrpSpPr>
        <p:grpSpPr>
          <a:xfrm>
            <a:off x="11153775" y="449361"/>
            <a:ext cx="447718" cy="6095923"/>
            <a:chOff x="11153775" y="449361"/>
            <a:chExt cx="447718" cy="6095923"/>
          </a:xfrm>
        </p:grpSpPr>
        <p:cxnSp>
          <p:nvCxnSpPr>
            <p:cNvPr id="39" name="直接连接符 38"/>
            <p:cNvCxnSpPr/>
            <p:nvPr/>
          </p:nvCxnSpPr>
          <p:spPr>
            <a:xfrm>
              <a:off x="11366891" y="927309"/>
              <a:ext cx="0" cy="1980000"/>
            </a:xfrm>
            <a:prstGeom prst="line">
              <a:avLst/>
            </a:prstGeom>
            <a:ln>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1366891" y="3950692"/>
              <a:ext cx="0" cy="1980000"/>
            </a:xfrm>
            <a:prstGeom prst="line">
              <a:avLst/>
            </a:prstGeom>
            <a:ln>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1204674" y="3256036"/>
              <a:ext cx="345924" cy="345924"/>
              <a:chOff x="9735016" y="-1838372"/>
              <a:chExt cx="647625" cy="647625"/>
            </a:xfrm>
          </p:grpSpPr>
          <p:sp>
            <p:nvSpPr>
              <p:cNvPr id="43" name="椭圆 42"/>
              <p:cNvSpPr/>
              <p:nvPr/>
            </p:nvSpPr>
            <p:spPr>
              <a:xfrm>
                <a:off x="9735016" y="-1838372"/>
                <a:ext cx="647625" cy="647625"/>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910" y="-1666478"/>
                <a:ext cx="303837" cy="303837"/>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11161465" y="449361"/>
              <a:ext cx="389132" cy="183633"/>
              <a:chOff x="6248400" y="-1638300"/>
              <a:chExt cx="586740" cy="285750"/>
            </a:xfrm>
          </p:grpSpPr>
          <p:cxnSp>
            <p:nvCxnSpPr>
              <p:cNvPr id="49" name="直接连接符 48"/>
              <p:cNvCxnSpPr/>
              <p:nvPr/>
            </p:nvCxnSpPr>
            <p:spPr>
              <a:xfrm>
                <a:off x="6400800" y="-1638300"/>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248400" y="-1495425"/>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400800" y="-1352550"/>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57" name="椭圆 56"/>
            <p:cNvSpPr/>
            <p:nvPr/>
          </p:nvSpPr>
          <p:spPr>
            <a:xfrm>
              <a:off x="11153775" y="6097566"/>
              <a:ext cx="447718" cy="447718"/>
            </a:xfrm>
            <a:prstGeom prst="ellipse">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grpSp>
      <p:grpSp>
        <p:nvGrpSpPr>
          <p:cNvPr id="64" name="组合 63"/>
          <p:cNvGrpSpPr/>
          <p:nvPr/>
        </p:nvGrpSpPr>
        <p:grpSpPr>
          <a:xfrm>
            <a:off x="624185" y="310345"/>
            <a:ext cx="1151181" cy="6286279"/>
            <a:chOff x="624185" y="310345"/>
            <a:chExt cx="1151181" cy="6286279"/>
          </a:xfrm>
        </p:grpSpPr>
        <p:cxnSp>
          <p:nvCxnSpPr>
            <p:cNvPr id="33" name="直接连接符 32"/>
            <p:cNvCxnSpPr/>
            <p:nvPr/>
          </p:nvCxnSpPr>
          <p:spPr>
            <a:xfrm>
              <a:off x="855018" y="927309"/>
              <a:ext cx="0" cy="1980000"/>
            </a:xfrm>
            <a:prstGeom prst="line">
              <a:avLst/>
            </a:prstGeom>
            <a:ln>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55018" y="3950692"/>
              <a:ext cx="0" cy="1980000"/>
            </a:xfrm>
            <a:prstGeom prst="line">
              <a:avLst/>
            </a:prstGeom>
            <a:ln>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rot="5400000">
              <a:off x="422848" y="3198167"/>
              <a:ext cx="86433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2029</a:t>
              </a:r>
              <a:endParaRPr lang="zh-CN" altLang="en-US" sz="2400" dirty="0">
                <a:solidFill>
                  <a:schemeClr val="bg1"/>
                </a:solid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endParaRPr>
            </a:p>
          </p:txBody>
        </p:sp>
        <p:sp>
          <p:nvSpPr>
            <p:cNvPr id="59" name="文本框 58"/>
            <p:cNvSpPr txBox="1"/>
            <p:nvPr/>
          </p:nvSpPr>
          <p:spPr>
            <a:xfrm>
              <a:off x="660168" y="6011849"/>
              <a:ext cx="917239" cy="584775"/>
            </a:xfrm>
            <a:prstGeom prst="rect">
              <a:avLst/>
            </a:prstGeom>
            <a:noFill/>
          </p:spPr>
          <p:txBody>
            <a:bodyPr wrap="none" rtlCol="0">
              <a:spAutoFit/>
              <a:scene3d>
                <a:camera prst="orthographicFront"/>
                <a:lightRig rig="threePt" dir="t"/>
              </a:scene3d>
              <a:sp3d contourW="12700"/>
            </a:bodyPr>
            <a:lstStyle/>
            <a:p>
              <a:r>
                <a:rPr lang="en-US" altLang="zh-CN" sz="1600" i="1" dirty="0">
                  <a:solidFill>
                    <a:schemeClr val="bg1">
                      <a:lumMod val="95000"/>
                    </a:schemeClr>
                  </a:solidFill>
                  <a:latin typeface="Century Gothic" panose="020B0502020202020204" pitchFamily="34" charset="0"/>
                  <a:ea typeface="ＤＦ明朝体W5" panose="02010609010101010101" pitchFamily="49" charset="-128"/>
                </a:rPr>
                <a:t>POWER</a:t>
              </a:r>
              <a:endParaRPr lang="en-US" altLang="zh-CN" sz="1600" i="1" dirty="0">
                <a:solidFill>
                  <a:schemeClr val="bg1">
                    <a:lumMod val="95000"/>
                  </a:schemeClr>
                </a:solidFill>
                <a:latin typeface="Century Gothic" panose="020B0502020202020204" pitchFamily="34" charset="0"/>
                <a:ea typeface="ＤＦ明朝体W5" panose="02010609010101010101" pitchFamily="49" charset="-128"/>
              </a:endParaRPr>
            </a:p>
            <a:p>
              <a:r>
                <a:rPr lang="en-US" altLang="zh-CN" sz="1600" i="1" dirty="0">
                  <a:solidFill>
                    <a:schemeClr val="bg1">
                      <a:lumMod val="95000"/>
                    </a:schemeClr>
                  </a:solidFill>
                  <a:latin typeface="Century Gothic" panose="020B0502020202020204" pitchFamily="34" charset="0"/>
                  <a:ea typeface="ＤＦ明朝体W5" panose="02010609010101010101" pitchFamily="49" charset="-128"/>
                </a:rPr>
                <a:t>POINT</a:t>
              </a:r>
              <a:endParaRPr lang="zh-CN" altLang="en-US" sz="1600" i="1" dirty="0">
                <a:solidFill>
                  <a:schemeClr val="bg1">
                    <a:lumMod val="95000"/>
                  </a:schemeClr>
                </a:solidFill>
                <a:latin typeface="Century Gothic" panose="020B0502020202020204" pitchFamily="34" charset="0"/>
                <a:ea typeface="ＤＦ明朝体W5" panose="02010609010101010101" pitchFamily="49" charset="-128"/>
              </a:endParaRPr>
            </a:p>
          </p:txBody>
        </p:sp>
        <p:sp>
          <p:nvSpPr>
            <p:cNvPr id="62" name="文本框 61"/>
            <p:cNvSpPr txBox="1"/>
            <p:nvPr/>
          </p:nvSpPr>
          <p:spPr>
            <a:xfrm>
              <a:off x="644928" y="310345"/>
              <a:ext cx="1130438"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Century Gothic" panose="020B0502020202020204" pitchFamily="34" charset="0"/>
                  <a:ea typeface="ＤＦ明朝体W5" panose="02010609010101010101" pitchFamily="49" charset="-128"/>
                </a:rPr>
                <a:t>LOGO</a:t>
              </a:r>
              <a:endParaRPr lang="zh-CN" altLang="en-US" sz="2400" b="1" dirty="0">
                <a:solidFill>
                  <a:schemeClr val="bg1"/>
                </a:solidFill>
                <a:latin typeface="Century Gothic" panose="020B0502020202020204" pitchFamily="34" charset="0"/>
                <a:ea typeface="ＤＦ明朝体W5" panose="02010609010101010101" pitchFamily="49" charset="-128"/>
              </a:endParaRPr>
            </a:p>
          </p:txBody>
        </p:sp>
      </p:grpSp>
    </p:spTree>
  </p:cSld>
  <p:clrMapOvr>
    <a:masterClrMapping/>
  </p:clrMapOvr>
  <mc:AlternateContent xmlns:mc="http://schemas.openxmlformats.org/markup-compatibility/2006">
    <mc:Choice xmlns:p14="http://schemas.microsoft.com/office/powerpoint/2010/main" Requires="p14">
      <p:transition spd="slow" p14:dur="1400"/>
    </mc:Choice>
    <mc:Fallback>
      <p:transition spd="slow"/>
    </mc:Fallback>
  </mc:AlternateContent>
  <p:timing>
    <p:tnLst>
      <p:par>
        <p:cTn id="1" dur="indefinite" restart="never" nodeType="tmRoot"/>
      </p:par>
    </p:tnLst>
    <p:bldLst>
      <p:bldP spid="10" grpId="0"/>
      <p:bldP spid="11"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02</a:t>
            </a:r>
            <a:endParaRPr lang="zh-CN" altLang="en-US" sz="2800" dirty="0">
              <a:latin typeface="Century Gothic" panose="020B0502020202020204" pitchFamily="34" charset="0"/>
            </a:endParaRPr>
          </a:p>
        </p:txBody>
      </p:sp>
      <p:sp>
        <p:nvSpPr>
          <p:cNvPr id="6" name="文本框 5"/>
          <p:cNvSpPr txBox="1"/>
          <p:nvPr/>
        </p:nvSpPr>
        <p:spPr>
          <a:xfrm>
            <a:off x="1724025" y="589280"/>
            <a:ext cx="395224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latin typeface="微软雅黑" panose="020B0503020204020204" pitchFamily="34" charset="-122"/>
                <a:ea typeface="微软雅黑" panose="020B0503020204020204" pitchFamily="34" charset="-122"/>
              </a:rPr>
              <a:t>DL编译器的</a:t>
            </a:r>
            <a:r>
              <a:rPr lang="zh-CN" altLang="en-US" sz="3200" dirty="0">
                <a:latin typeface="微软雅黑" panose="020B0503020204020204" pitchFamily="34" charset="-122"/>
                <a:ea typeface="微软雅黑" panose="020B0503020204020204" pitchFamily="34" charset="-122"/>
              </a:rPr>
              <a:t>通用设计</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sp>
        <p:nvSpPr>
          <p:cNvPr id="5" name="文本框 4"/>
          <p:cNvSpPr txBox="1"/>
          <p:nvPr/>
        </p:nvSpPr>
        <p:spPr>
          <a:xfrm>
            <a:off x="1153795" y="1594485"/>
            <a:ext cx="9391015" cy="645160"/>
          </a:xfrm>
          <a:prstGeom prst="rect">
            <a:avLst/>
          </a:prstGeom>
          <a:noFill/>
        </p:spPr>
        <p:txBody>
          <a:bodyPr wrap="square" rtlCol="0" anchor="t">
            <a:spAutoFit/>
          </a:bodyPr>
          <a:p>
            <a:r>
              <a:rPr lang="zh-CN" altLang="en-US"/>
              <a:t>与传统编译器类似，深度学习编译器也采用分层设计，包括前端、中间表示（IR）和后端。但是，这种编译器的独特之处在于多级IR和特定深度学习模型实现优化的设计。</a:t>
            </a:r>
            <a:endParaRPr lang="zh-CN" altLang="en-US"/>
          </a:p>
        </p:txBody>
      </p:sp>
      <p:sp>
        <p:nvSpPr>
          <p:cNvPr id="7" name="文本框 6"/>
          <p:cNvSpPr txBox="1"/>
          <p:nvPr/>
        </p:nvSpPr>
        <p:spPr>
          <a:xfrm>
            <a:off x="4300220" y="3347720"/>
            <a:ext cx="6729095" cy="2030095"/>
          </a:xfrm>
          <a:prstGeom prst="rect">
            <a:avLst/>
          </a:prstGeom>
          <a:noFill/>
        </p:spPr>
        <p:txBody>
          <a:bodyPr wrap="square" rtlCol="0" anchor="t">
            <a:spAutoFit/>
          </a:bodyPr>
          <a:p>
            <a:r>
              <a:rPr lang="zh-CN" altLang="en-US"/>
              <a:t>DL编译器的通用设计主要包括两部分：编译器前端和编译器后端，中间表示（IR）分布在前端和后端。</a:t>
            </a:r>
            <a:endParaRPr lang="zh-CN" altLang="en-US"/>
          </a:p>
          <a:p>
            <a:endParaRPr lang="zh-CN" altLang="en-US"/>
          </a:p>
          <a:p>
            <a:r>
              <a:rPr lang="zh-CN" altLang="en-US"/>
              <a:t>通常，IR是程序的抽象，用于程序优化。具体而言，AI模型在DL编译器中转换为多级IR，其中高级别IR位于前端，低级IR位于后端。基于高级IR，编译器前端负责与硬件无关的转换和优化。基于低级IR，编译器后端负责特定硬件的优化、代码生成和编译。</a:t>
            </a:r>
            <a:endParaRPr lang="zh-CN" altLang="en-US"/>
          </a:p>
        </p:txBody>
      </p:sp>
      <p:grpSp>
        <p:nvGrpSpPr>
          <p:cNvPr id="57" name="组合 56"/>
          <p:cNvGrpSpPr/>
          <p:nvPr/>
        </p:nvGrpSpPr>
        <p:grpSpPr>
          <a:xfrm>
            <a:off x="909956" y="2907241"/>
            <a:ext cx="2929251" cy="2929251"/>
            <a:chOff x="1732281" y="2488141"/>
            <a:chExt cx="2929251" cy="2929251"/>
          </a:xfrm>
        </p:grpSpPr>
        <p:sp>
          <p:nvSpPr>
            <p:cNvPr id="46" name="菱形 45"/>
            <p:cNvSpPr/>
            <p:nvPr/>
          </p:nvSpPr>
          <p:spPr>
            <a:xfrm>
              <a:off x="1732281" y="2488141"/>
              <a:ext cx="2929251" cy="2929251"/>
            </a:xfrm>
            <a:prstGeom prst="diamond">
              <a:avLst/>
            </a:pr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31"/>
            <p:cNvSpPr/>
            <p:nvPr/>
          </p:nvSpPr>
          <p:spPr>
            <a:xfrm>
              <a:off x="2809246" y="3484813"/>
              <a:ext cx="789444" cy="915590"/>
            </a:xfrm>
            <a:custGeom>
              <a:avLst/>
              <a:gdLst>
                <a:gd name="connsiteX0" fmla="*/ 232301 w 523313"/>
                <a:gd name="connsiteY0" fmla="*/ 453100 h 606933"/>
                <a:gd name="connsiteX1" fmla="*/ 443362 w 523313"/>
                <a:gd name="connsiteY1" fmla="*/ 453100 h 606933"/>
                <a:gd name="connsiteX2" fmla="*/ 443362 w 523313"/>
                <a:gd name="connsiteY2" fmla="*/ 496498 h 606933"/>
                <a:gd name="connsiteX3" fmla="*/ 232301 w 523313"/>
                <a:gd name="connsiteY3" fmla="*/ 496498 h 606933"/>
                <a:gd name="connsiteX4" fmla="*/ 166906 w 523313"/>
                <a:gd name="connsiteY4" fmla="*/ 405116 h 606933"/>
                <a:gd name="connsiteX5" fmla="*/ 197654 w 523313"/>
                <a:gd name="connsiteY5" fmla="*/ 435818 h 606933"/>
                <a:gd name="connsiteX6" fmla="*/ 118601 w 523313"/>
                <a:gd name="connsiteY6" fmla="*/ 514704 h 606933"/>
                <a:gd name="connsiteX7" fmla="*/ 70777 w 523313"/>
                <a:gd name="connsiteY7" fmla="*/ 466951 h 606933"/>
                <a:gd name="connsiteX8" fmla="*/ 101525 w 523313"/>
                <a:gd name="connsiteY8" fmla="*/ 436249 h 606933"/>
                <a:gd name="connsiteX9" fmla="*/ 118601 w 523313"/>
                <a:gd name="connsiteY9" fmla="*/ 453300 h 606933"/>
                <a:gd name="connsiteX10" fmla="*/ 232301 w 523313"/>
                <a:gd name="connsiteY10" fmla="*/ 344783 h 606933"/>
                <a:gd name="connsiteX11" fmla="*/ 443362 w 523313"/>
                <a:gd name="connsiteY11" fmla="*/ 344783 h 606933"/>
                <a:gd name="connsiteX12" fmla="*/ 443362 w 523313"/>
                <a:gd name="connsiteY12" fmla="*/ 388251 h 606933"/>
                <a:gd name="connsiteX13" fmla="*/ 232301 w 523313"/>
                <a:gd name="connsiteY13" fmla="*/ 388251 h 606933"/>
                <a:gd name="connsiteX14" fmla="*/ 166906 w 523313"/>
                <a:gd name="connsiteY14" fmla="*/ 296939 h 606933"/>
                <a:gd name="connsiteX15" fmla="*/ 197654 w 523313"/>
                <a:gd name="connsiteY15" fmla="*/ 327627 h 606933"/>
                <a:gd name="connsiteX16" fmla="*/ 118601 w 523313"/>
                <a:gd name="connsiteY16" fmla="*/ 406527 h 606933"/>
                <a:gd name="connsiteX17" fmla="*/ 70777 w 523313"/>
                <a:gd name="connsiteY17" fmla="*/ 358795 h 606933"/>
                <a:gd name="connsiteX18" fmla="*/ 101525 w 523313"/>
                <a:gd name="connsiteY18" fmla="*/ 328106 h 606933"/>
                <a:gd name="connsiteX19" fmla="*/ 118601 w 523313"/>
                <a:gd name="connsiteY19" fmla="*/ 345150 h 606933"/>
                <a:gd name="connsiteX20" fmla="*/ 232301 w 523313"/>
                <a:gd name="connsiteY20" fmla="*/ 236606 h 606933"/>
                <a:gd name="connsiteX21" fmla="*/ 443362 w 523313"/>
                <a:gd name="connsiteY21" fmla="*/ 236606 h 606933"/>
                <a:gd name="connsiteX22" fmla="*/ 443362 w 523313"/>
                <a:gd name="connsiteY22" fmla="*/ 280004 h 606933"/>
                <a:gd name="connsiteX23" fmla="*/ 232301 w 523313"/>
                <a:gd name="connsiteY23" fmla="*/ 280004 h 606933"/>
                <a:gd name="connsiteX24" fmla="*/ 166906 w 523313"/>
                <a:gd name="connsiteY24" fmla="*/ 188762 h 606933"/>
                <a:gd name="connsiteX25" fmla="*/ 197654 w 523313"/>
                <a:gd name="connsiteY25" fmla="*/ 219470 h 606933"/>
                <a:gd name="connsiteX26" fmla="*/ 118601 w 523313"/>
                <a:gd name="connsiteY26" fmla="*/ 298421 h 606933"/>
                <a:gd name="connsiteX27" fmla="*/ 70777 w 523313"/>
                <a:gd name="connsiteY27" fmla="*/ 250610 h 606933"/>
                <a:gd name="connsiteX28" fmla="*/ 101525 w 523313"/>
                <a:gd name="connsiteY28" fmla="*/ 219902 h 606933"/>
                <a:gd name="connsiteX29" fmla="*/ 118601 w 523313"/>
                <a:gd name="connsiteY29" fmla="*/ 236956 h 606933"/>
                <a:gd name="connsiteX30" fmla="*/ 393684 w 523313"/>
                <a:gd name="connsiteY30" fmla="*/ 74154 h 606933"/>
                <a:gd name="connsiteX31" fmla="*/ 393684 w 523313"/>
                <a:gd name="connsiteY31" fmla="*/ 129434 h 606933"/>
                <a:gd name="connsiteX32" fmla="*/ 449096 w 523313"/>
                <a:gd name="connsiteY32" fmla="*/ 129434 h 606933"/>
                <a:gd name="connsiteX33" fmla="*/ 43513 w 523313"/>
                <a:gd name="connsiteY33" fmla="*/ 43448 h 606933"/>
                <a:gd name="connsiteX34" fmla="*/ 43513 w 523313"/>
                <a:gd name="connsiteY34" fmla="*/ 563533 h 606933"/>
                <a:gd name="connsiteX35" fmla="*/ 479848 w 523313"/>
                <a:gd name="connsiteY35" fmla="*/ 563533 h 606933"/>
                <a:gd name="connsiteX36" fmla="*/ 479848 w 523313"/>
                <a:gd name="connsiteY36" fmla="*/ 172883 h 606933"/>
                <a:gd name="connsiteX37" fmla="*/ 350219 w 523313"/>
                <a:gd name="connsiteY37" fmla="*/ 172883 h 606933"/>
                <a:gd name="connsiteX38" fmla="*/ 350219 w 523313"/>
                <a:gd name="connsiteY38" fmla="*/ 43448 h 606933"/>
                <a:gd name="connsiteX39" fmla="*/ 0 w 523313"/>
                <a:gd name="connsiteY39" fmla="*/ 0 h 606933"/>
                <a:gd name="connsiteX40" fmla="*/ 380971 w 523313"/>
                <a:gd name="connsiteY40" fmla="*/ 0 h 606933"/>
                <a:gd name="connsiteX41" fmla="*/ 523313 w 523313"/>
                <a:gd name="connsiteY41" fmla="*/ 142177 h 606933"/>
                <a:gd name="connsiteX42" fmla="*/ 523313 w 523313"/>
                <a:gd name="connsiteY42" fmla="*/ 606933 h 606933"/>
                <a:gd name="connsiteX43" fmla="*/ 0 w 523313"/>
                <a:gd name="connsiteY43" fmla="*/ 606933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3313" h="606933">
                  <a:moveTo>
                    <a:pt x="232301" y="453100"/>
                  </a:moveTo>
                  <a:lnTo>
                    <a:pt x="443362" y="453100"/>
                  </a:lnTo>
                  <a:lnTo>
                    <a:pt x="443362" y="496498"/>
                  </a:lnTo>
                  <a:lnTo>
                    <a:pt x="232301" y="496498"/>
                  </a:lnTo>
                  <a:close/>
                  <a:moveTo>
                    <a:pt x="166906" y="405116"/>
                  </a:moveTo>
                  <a:lnTo>
                    <a:pt x="197654" y="435818"/>
                  </a:lnTo>
                  <a:lnTo>
                    <a:pt x="118601" y="514704"/>
                  </a:lnTo>
                  <a:lnTo>
                    <a:pt x="70777" y="466951"/>
                  </a:lnTo>
                  <a:lnTo>
                    <a:pt x="101525" y="436249"/>
                  </a:lnTo>
                  <a:lnTo>
                    <a:pt x="118601" y="453300"/>
                  </a:lnTo>
                  <a:close/>
                  <a:moveTo>
                    <a:pt x="232301" y="344783"/>
                  </a:moveTo>
                  <a:lnTo>
                    <a:pt x="443362" y="344783"/>
                  </a:lnTo>
                  <a:lnTo>
                    <a:pt x="443362" y="388251"/>
                  </a:lnTo>
                  <a:lnTo>
                    <a:pt x="232301" y="388251"/>
                  </a:lnTo>
                  <a:close/>
                  <a:moveTo>
                    <a:pt x="166906" y="296939"/>
                  </a:moveTo>
                  <a:lnTo>
                    <a:pt x="197654" y="327627"/>
                  </a:lnTo>
                  <a:lnTo>
                    <a:pt x="118601" y="406527"/>
                  </a:lnTo>
                  <a:lnTo>
                    <a:pt x="70777" y="358795"/>
                  </a:lnTo>
                  <a:lnTo>
                    <a:pt x="101525" y="328106"/>
                  </a:lnTo>
                  <a:lnTo>
                    <a:pt x="118601" y="345150"/>
                  </a:lnTo>
                  <a:close/>
                  <a:moveTo>
                    <a:pt x="232301" y="236606"/>
                  </a:moveTo>
                  <a:lnTo>
                    <a:pt x="443362" y="236606"/>
                  </a:lnTo>
                  <a:lnTo>
                    <a:pt x="443362" y="280004"/>
                  </a:lnTo>
                  <a:lnTo>
                    <a:pt x="232301" y="280004"/>
                  </a:lnTo>
                  <a:close/>
                  <a:moveTo>
                    <a:pt x="166906" y="188762"/>
                  </a:moveTo>
                  <a:lnTo>
                    <a:pt x="197654" y="219470"/>
                  </a:lnTo>
                  <a:lnTo>
                    <a:pt x="118601" y="298421"/>
                  </a:lnTo>
                  <a:lnTo>
                    <a:pt x="70777" y="250610"/>
                  </a:lnTo>
                  <a:lnTo>
                    <a:pt x="101525" y="219902"/>
                  </a:lnTo>
                  <a:lnTo>
                    <a:pt x="118601" y="236956"/>
                  </a:lnTo>
                  <a:close/>
                  <a:moveTo>
                    <a:pt x="393684" y="74154"/>
                  </a:moveTo>
                  <a:lnTo>
                    <a:pt x="393684" y="129434"/>
                  </a:lnTo>
                  <a:lnTo>
                    <a:pt x="449096" y="129434"/>
                  </a:lnTo>
                  <a:close/>
                  <a:moveTo>
                    <a:pt x="43513" y="43448"/>
                  </a:moveTo>
                  <a:lnTo>
                    <a:pt x="43513" y="563533"/>
                  </a:lnTo>
                  <a:lnTo>
                    <a:pt x="479848" y="563533"/>
                  </a:lnTo>
                  <a:lnTo>
                    <a:pt x="479848" y="172883"/>
                  </a:lnTo>
                  <a:lnTo>
                    <a:pt x="350219" y="172883"/>
                  </a:lnTo>
                  <a:lnTo>
                    <a:pt x="350219" y="43448"/>
                  </a:lnTo>
                  <a:close/>
                  <a:moveTo>
                    <a:pt x="0" y="0"/>
                  </a:moveTo>
                  <a:lnTo>
                    <a:pt x="380971" y="0"/>
                  </a:lnTo>
                  <a:lnTo>
                    <a:pt x="523313" y="142177"/>
                  </a:lnTo>
                  <a:lnTo>
                    <a:pt x="523313" y="606933"/>
                  </a:lnTo>
                  <a:lnTo>
                    <a:pt x="0" y="606933"/>
                  </a:lnTo>
                  <a:close/>
                </a:path>
              </a:pathLst>
            </a:custGeom>
            <a:solidFill>
              <a:srgbClr val="014598"/>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03</a:t>
            </a:r>
            <a:endParaRPr lang="zh-CN" altLang="en-US" sz="2800" dirty="0">
              <a:latin typeface="Century Gothic" panose="020B0502020202020204" pitchFamily="34" charset="0"/>
            </a:endParaRPr>
          </a:p>
        </p:txBody>
      </p:sp>
      <p:sp>
        <p:nvSpPr>
          <p:cNvPr id="6" name="文本框 5"/>
          <p:cNvSpPr txBox="1"/>
          <p:nvPr/>
        </p:nvSpPr>
        <p:spPr>
          <a:xfrm>
            <a:off x="1724025" y="589280"/>
            <a:ext cx="602742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latin typeface="微软雅黑" panose="020B0503020204020204" pitchFamily="34" charset="-122"/>
                <a:ea typeface="微软雅黑" panose="020B0503020204020204" pitchFamily="34" charset="-122"/>
              </a:rPr>
              <a:t>DL编译器的关键组件</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高级</a:t>
            </a:r>
            <a:r>
              <a:rPr lang="en-US" altLang="zh-CN" sz="3200" dirty="0">
                <a:latin typeface="微软雅黑" panose="020B0503020204020204" pitchFamily="34" charset="-122"/>
                <a:ea typeface="微软雅黑" panose="020B0503020204020204" pitchFamily="34" charset="-122"/>
              </a:rPr>
              <a:t>IR</a:t>
            </a:r>
            <a:endParaRPr lang="en-US" altLang="zh-CN"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sp>
        <p:nvSpPr>
          <p:cNvPr id="19" name="文本框 18"/>
          <p:cNvSpPr txBox="1"/>
          <p:nvPr/>
        </p:nvSpPr>
        <p:spPr>
          <a:xfrm>
            <a:off x="1403985" y="1532890"/>
            <a:ext cx="9384030" cy="922020"/>
          </a:xfrm>
          <a:prstGeom prst="rect">
            <a:avLst/>
          </a:prstGeom>
          <a:noFill/>
        </p:spPr>
        <p:txBody>
          <a:bodyPr wrap="square" rtlCol="0" anchor="t">
            <a:spAutoFit/>
          </a:bodyPr>
          <a:p>
            <a:pPr algn="l"/>
            <a:r>
              <a:rPr lang="zh-CN" altLang="en-US">
                <a:sym typeface="+mn-ea"/>
              </a:rPr>
              <a:t>高级IR，也称为图形IR，表示计算和控制流，与硬件无关。为了克服传统编译器采用的IR限制了AI模型中使用的复杂计算的表达的问题，现有的DL编译器利用图IR和经过特殊设计的数据结构来进行有效的代码优化。</a:t>
            </a:r>
            <a:endParaRPr lang="zh-CN" altLang="en-US">
              <a:sym typeface="+mn-ea"/>
            </a:endParaRPr>
          </a:p>
        </p:txBody>
      </p:sp>
      <p:grpSp>
        <p:nvGrpSpPr>
          <p:cNvPr id="47" name="组合 46"/>
          <p:cNvGrpSpPr/>
          <p:nvPr/>
        </p:nvGrpSpPr>
        <p:grpSpPr>
          <a:xfrm>
            <a:off x="4014330" y="2698134"/>
            <a:ext cx="1051655" cy="1051655"/>
            <a:chOff x="2632332" y="2020692"/>
            <a:chExt cx="1585477" cy="1585477"/>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rcRect l="12902" t="24233" r="66503" b="39153"/>
            <a:stretch>
              <a:fillRect/>
            </a:stretch>
          </p:blipFill>
          <p:spPr>
            <a:xfrm>
              <a:off x="2632332" y="2020692"/>
              <a:ext cx="1585477" cy="1585477"/>
            </a:xfrm>
            <a:custGeom>
              <a:avLst/>
              <a:gdLst>
                <a:gd name="connsiteX0" fmla="*/ 1255482 w 2510964"/>
                <a:gd name="connsiteY0" fmla="*/ 0 h 2510964"/>
                <a:gd name="connsiteX1" fmla="*/ 2510964 w 2510964"/>
                <a:gd name="connsiteY1" fmla="*/ 1255482 h 2510964"/>
                <a:gd name="connsiteX2" fmla="*/ 1255482 w 2510964"/>
                <a:gd name="connsiteY2" fmla="*/ 2510964 h 2510964"/>
                <a:gd name="connsiteX3" fmla="*/ 0 w 2510964"/>
                <a:gd name="connsiteY3" fmla="*/ 1255482 h 2510964"/>
              </a:gdLst>
              <a:ahLst/>
              <a:cxnLst>
                <a:cxn ang="0">
                  <a:pos x="connsiteX0" y="connsiteY0"/>
                </a:cxn>
                <a:cxn ang="0">
                  <a:pos x="connsiteX1" y="connsiteY1"/>
                </a:cxn>
                <a:cxn ang="0">
                  <a:pos x="connsiteX2" y="connsiteY2"/>
                </a:cxn>
                <a:cxn ang="0">
                  <a:pos x="connsiteX3" y="connsiteY3"/>
                </a:cxn>
              </a:cxnLst>
              <a:rect l="l" t="t" r="r" b="b"/>
              <a:pathLst>
                <a:path w="2510964" h="2510964">
                  <a:moveTo>
                    <a:pt x="1255482" y="0"/>
                  </a:moveTo>
                  <a:lnTo>
                    <a:pt x="2510964" y="1255482"/>
                  </a:lnTo>
                  <a:lnTo>
                    <a:pt x="1255482" y="2510964"/>
                  </a:lnTo>
                  <a:lnTo>
                    <a:pt x="0" y="1255482"/>
                  </a:lnTo>
                  <a:close/>
                </a:path>
              </a:pathLst>
            </a:custGeom>
          </p:spPr>
        </p:pic>
        <p:sp>
          <p:nvSpPr>
            <p:cNvPr id="49" name="椭圆 21"/>
            <p:cNvSpPr/>
            <p:nvPr/>
          </p:nvSpPr>
          <p:spPr>
            <a:xfrm>
              <a:off x="3218540" y="2560913"/>
              <a:ext cx="413059" cy="496270"/>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50" name="组合 49"/>
          <p:cNvGrpSpPr/>
          <p:nvPr/>
        </p:nvGrpSpPr>
        <p:grpSpPr>
          <a:xfrm>
            <a:off x="4704747" y="3993189"/>
            <a:ext cx="1051655" cy="1051655"/>
            <a:chOff x="4412952" y="2020692"/>
            <a:chExt cx="1585477" cy="1585477"/>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rcRect l="33786" t="24233" r="45619" b="39153"/>
            <a:stretch>
              <a:fillRect/>
            </a:stretch>
          </p:blipFill>
          <p:spPr>
            <a:xfrm>
              <a:off x="4412952" y="2020692"/>
              <a:ext cx="1585477" cy="1585477"/>
            </a:xfrm>
            <a:custGeom>
              <a:avLst/>
              <a:gdLst>
                <a:gd name="connsiteX0" fmla="*/ 1255482 w 2510964"/>
                <a:gd name="connsiteY0" fmla="*/ 0 h 2510964"/>
                <a:gd name="connsiteX1" fmla="*/ 2510964 w 2510964"/>
                <a:gd name="connsiteY1" fmla="*/ 1255482 h 2510964"/>
                <a:gd name="connsiteX2" fmla="*/ 1255482 w 2510964"/>
                <a:gd name="connsiteY2" fmla="*/ 2510964 h 2510964"/>
                <a:gd name="connsiteX3" fmla="*/ 0 w 2510964"/>
                <a:gd name="connsiteY3" fmla="*/ 1255482 h 2510964"/>
              </a:gdLst>
              <a:ahLst/>
              <a:cxnLst>
                <a:cxn ang="0">
                  <a:pos x="connsiteX0" y="connsiteY0"/>
                </a:cxn>
                <a:cxn ang="0">
                  <a:pos x="connsiteX1" y="connsiteY1"/>
                </a:cxn>
                <a:cxn ang="0">
                  <a:pos x="connsiteX2" y="connsiteY2"/>
                </a:cxn>
                <a:cxn ang="0">
                  <a:pos x="connsiteX3" y="connsiteY3"/>
                </a:cxn>
              </a:cxnLst>
              <a:rect l="l" t="t" r="r" b="b"/>
              <a:pathLst>
                <a:path w="2510964" h="2510964">
                  <a:moveTo>
                    <a:pt x="1255482" y="0"/>
                  </a:moveTo>
                  <a:lnTo>
                    <a:pt x="2510964" y="1255482"/>
                  </a:lnTo>
                  <a:lnTo>
                    <a:pt x="1255482" y="2510964"/>
                  </a:lnTo>
                  <a:lnTo>
                    <a:pt x="0" y="1255482"/>
                  </a:lnTo>
                  <a:close/>
                </a:path>
              </a:pathLst>
            </a:custGeom>
          </p:spPr>
        </p:pic>
        <p:sp>
          <p:nvSpPr>
            <p:cNvPr id="52" name="椭圆 22"/>
            <p:cNvSpPr/>
            <p:nvPr/>
          </p:nvSpPr>
          <p:spPr>
            <a:xfrm>
              <a:off x="4965176" y="2560913"/>
              <a:ext cx="483968" cy="496271"/>
            </a:xfrm>
            <a:custGeom>
              <a:avLst/>
              <a:gdLst>
                <a:gd name="connsiteX0" fmla="*/ 289142 w 593263"/>
                <a:gd name="connsiteY0" fmla="*/ 515850 h 608344"/>
                <a:gd name="connsiteX1" fmla="*/ 227765 w 593263"/>
                <a:gd name="connsiteY1" fmla="*/ 563478 h 608344"/>
                <a:gd name="connsiteX2" fmla="*/ 365576 w 593263"/>
                <a:gd name="connsiteY2" fmla="*/ 563478 h 608344"/>
                <a:gd name="connsiteX3" fmla="*/ 304122 w 593263"/>
                <a:gd name="connsiteY3" fmla="*/ 515850 h 608344"/>
                <a:gd name="connsiteX4" fmla="*/ 289175 w 593263"/>
                <a:gd name="connsiteY4" fmla="*/ 515431 h 608344"/>
                <a:gd name="connsiteX5" fmla="*/ 304155 w 593263"/>
                <a:gd name="connsiteY5" fmla="*/ 515431 h 608344"/>
                <a:gd name="connsiteX6" fmla="*/ 366070 w 593263"/>
                <a:gd name="connsiteY6" fmla="*/ 564057 h 608344"/>
                <a:gd name="connsiteX7" fmla="*/ 227259 w 593263"/>
                <a:gd name="connsiteY7" fmla="*/ 564057 h 608344"/>
                <a:gd name="connsiteX8" fmla="*/ 289175 w 593263"/>
                <a:gd name="connsiteY8" fmla="*/ 515431 h 608344"/>
                <a:gd name="connsiteX9" fmla="*/ 289142 w 593263"/>
                <a:gd name="connsiteY9" fmla="*/ 514853 h 608344"/>
                <a:gd name="connsiteX10" fmla="*/ 226767 w 593263"/>
                <a:gd name="connsiteY10" fmla="*/ 564014 h 608344"/>
                <a:gd name="connsiteX11" fmla="*/ 226767 w 593263"/>
                <a:gd name="connsiteY11" fmla="*/ 564475 h 608344"/>
                <a:gd name="connsiteX12" fmla="*/ 366574 w 593263"/>
                <a:gd name="connsiteY12" fmla="*/ 564475 h 608344"/>
                <a:gd name="connsiteX13" fmla="*/ 366574 w 593263"/>
                <a:gd name="connsiteY13" fmla="*/ 564014 h 608344"/>
                <a:gd name="connsiteX14" fmla="*/ 304122 w 593263"/>
                <a:gd name="connsiteY14" fmla="*/ 514853 h 608344"/>
                <a:gd name="connsiteX15" fmla="*/ 530681 w 593263"/>
                <a:gd name="connsiteY15" fmla="*/ 143537 h 608344"/>
                <a:gd name="connsiteX16" fmla="*/ 530416 w 593263"/>
                <a:gd name="connsiteY16" fmla="*/ 144771 h 608344"/>
                <a:gd name="connsiteX17" fmla="*/ 530089 w 593263"/>
                <a:gd name="connsiteY17" fmla="*/ 145272 h 608344"/>
                <a:gd name="connsiteX18" fmla="*/ 62599 w 593263"/>
                <a:gd name="connsiteY18" fmla="*/ 143295 h 608344"/>
                <a:gd name="connsiteX19" fmla="*/ 63310 w 593263"/>
                <a:gd name="connsiteY19" fmla="*/ 145377 h 608344"/>
                <a:gd name="connsiteX20" fmla="*/ 62916 w 593263"/>
                <a:gd name="connsiteY20" fmla="*/ 144771 h 608344"/>
                <a:gd name="connsiteX21" fmla="*/ 151870 w 593263"/>
                <a:gd name="connsiteY21" fmla="*/ 44867 h 608344"/>
                <a:gd name="connsiteX22" fmla="*/ 151870 w 593263"/>
                <a:gd name="connsiteY22" fmla="*/ 247725 h 608344"/>
                <a:gd name="connsiteX23" fmla="*/ 151870 w 593263"/>
                <a:gd name="connsiteY23" fmla="*/ 248568 h 608344"/>
                <a:gd name="connsiteX24" fmla="*/ 163623 w 593263"/>
                <a:gd name="connsiteY24" fmla="*/ 303712 h 608344"/>
                <a:gd name="connsiteX25" fmla="*/ 290756 w 593263"/>
                <a:gd name="connsiteY25" fmla="*/ 386466 h 608344"/>
                <a:gd name="connsiteX26" fmla="*/ 302509 w 593263"/>
                <a:gd name="connsiteY26" fmla="*/ 386466 h 608344"/>
                <a:gd name="connsiteX27" fmla="*/ 429718 w 593263"/>
                <a:gd name="connsiteY27" fmla="*/ 303712 h 608344"/>
                <a:gd name="connsiteX28" fmla="*/ 441471 w 593263"/>
                <a:gd name="connsiteY28" fmla="*/ 248568 h 608344"/>
                <a:gd name="connsiteX29" fmla="*/ 441471 w 593263"/>
                <a:gd name="connsiteY29" fmla="*/ 247725 h 608344"/>
                <a:gd name="connsiteX30" fmla="*/ 441471 w 593263"/>
                <a:gd name="connsiteY30" fmla="*/ 44867 h 608344"/>
                <a:gd name="connsiteX31" fmla="*/ 485907 w 593263"/>
                <a:gd name="connsiteY31" fmla="*/ 44359 h 608344"/>
                <a:gd name="connsiteX32" fmla="*/ 533074 w 593263"/>
                <a:gd name="connsiteY32" fmla="*/ 44359 h 608344"/>
                <a:gd name="connsiteX33" fmla="*/ 548899 w 593263"/>
                <a:gd name="connsiteY33" fmla="*/ 60926 h 608344"/>
                <a:gd name="connsiteX34" fmla="*/ 547924 w 593263"/>
                <a:gd name="connsiteY34" fmla="*/ 67809 h 608344"/>
                <a:gd name="connsiteX35" fmla="*/ 533150 w 593263"/>
                <a:gd name="connsiteY35" fmla="*/ 136289 h 608344"/>
                <a:gd name="connsiteX36" fmla="*/ 530681 w 593263"/>
                <a:gd name="connsiteY36" fmla="*/ 143537 h 608344"/>
                <a:gd name="connsiteX37" fmla="*/ 548401 w 593263"/>
                <a:gd name="connsiteY37" fmla="*/ 60896 h 608344"/>
                <a:gd name="connsiteX38" fmla="*/ 544176 w 593263"/>
                <a:gd name="connsiteY38" fmla="*/ 49622 h 608344"/>
                <a:gd name="connsiteX39" fmla="*/ 533037 w 593263"/>
                <a:gd name="connsiteY39" fmla="*/ 44867 h 608344"/>
                <a:gd name="connsiteX40" fmla="*/ 486332 w 593263"/>
                <a:gd name="connsiteY40" fmla="*/ 44867 h 608344"/>
                <a:gd name="connsiteX41" fmla="*/ 486332 w 593263"/>
                <a:gd name="connsiteY41" fmla="*/ 212368 h 608344"/>
                <a:gd name="connsiteX42" fmla="*/ 530089 w 593263"/>
                <a:gd name="connsiteY42" fmla="*/ 145272 h 608344"/>
                <a:gd name="connsiteX43" fmla="*/ 528649 w 593263"/>
                <a:gd name="connsiteY43" fmla="*/ 149497 h 608344"/>
                <a:gd name="connsiteX44" fmla="*/ 502008 w 593263"/>
                <a:gd name="connsiteY44" fmla="*/ 190019 h 608344"/>
                <a:gd name="connsiteX45" fmla="*/ 485907 w 593263"/>
                <a:gd name="connsiteY45" fmla="*/ 213629 h 608344"/>
                <a:gd name="connsiteX46" fmla="*/ 151362 w 593263"/>
                <a:gd name="connsiteY46" fmla="*/ 44359 h 608344"/>
                <a:gd name="connsiteX47" fmla="*/ 220576 w 593263"/>
                <a:gd name="connsiteY47" fmla="*/ 44359 h 608344"/>
                <a:gd name="connsiteX48" fmla="*/ 264900 w 593263"/>
                <a:gd name="connsiteY48" fmla="*/ 44359 h 608344"/>
                <a:gd name="connsiteX49" fmla="*/ 328429 w 593263"/>
                <a:gd name="connsiteY49" fmla="*/ 44359 h 608344"/>
                <a:gd name="connsiteX50" fmla="*/ 372830 w 593263"/>
                <a:gd name="connsiteY50" fmla="*/ 44359 h 608344"/>
                <a:gd name="connsiteX51" fmla="*/ 442044 w 593263"/>
                <a:gd name="connsiteY51" fmla="*/ 44359 h 608344"/>
                <a:gd name="connsiteX52" fmla="*/ 442044 w 593263"/>
                <a:gd name="connsiteY52" fmla="*/ 247759 h 608344"/>
                <a:gd name="connsiteX53" fmla="*/ 441967 w 593263"/>
                <a:gd name="connsiteY53" fmla="*/ 248603 h 608344"/>
                <a:gd name="connsiteX54" fmla="*/ 430214 w 593263"/>
                <a:gd name="connsiteY54" fmla="*/ 303978 h 608344"/>
                <a:gd name="connsiteX55" fmla="*/ 302541 w 593263"/>
                <a:gd name="connsiteY55" fmla="*/ 386964 h 608344"/>
                <a:gd name="connsiteX56" fmla="*/ 290788 w 593263"/>
                <a:gd name="connsiteY56" fmla="*/ 386964 h 608344"/>
                <a:gd name="connsiteX57" fmla="*/ 163192 w 593263"/>
                <a:gd name="connsiteY57" fmla="*/ 303978 h 608344"/>
                <a:gd name="connsiteX58" fmla="*/ 151362 w 593263"/>
                <a:gd name="connsiteY58" fmla="*/ 248603 h 608344"/>
                <a:gd name="connsiteX59" fmla="*/ 151362 w 593263"/>
                <a:gd name="connsiteY59" fmla="*/ 247759 h 608344"/>
                <a:gd name="connsiteX60" fmla="*/ 60332 w 593263"/>
                <a:gd name="connsiteY60" fmla="*/ 44359 h 608344"/>
                <a:gd name="connsiteX61" fmla="*/ 107499 w 593263"/>
                <a:gd name="connsiteY61" fmla="*/ 44359 h 608344"/>
                <a:gd name="connsiteX62" fmla="*/ 107499 w 593263"/>
                <a:gd name="connsiteY62" fmla="*/ 213629 h 608344"/>
                <a:gd name="connsiteX63" fmla="*/ 89716 w 593263"/>
                <a:gd name="connsiteY63" fmla="*/ 187576 h 608344"/>
                <a:gd name="connsiteX64" fmla="*/ 64773 w 593263"/>
                <a:gd name="connsiteY64" fmla="*/ 149662 h 608344"/>
                <a:gd name="connsiteX65" fmla="*/ 63310 w 593263"/>
                <a:gd name="connsiteY65" fmla="*/ 145377 h 608344"/>
                <a:gd name="connsiteX66" fmla="*/ 106932 w 593263"/>
                <a:gd name="connsiteY66" fmla="*/ 212368 h 608344"/>
                <a:gd name="connsiteX67" fmla="*/ 106932 w 593263"/>
                <a:gd name="connsiteY67" fmla="*/ 44867 h 608344"/>
                <a:gd name="connsiteX68" fmla="*/ 60304 w 593263"/>
                <a:gd name="connsiteY68" fmla="*/ 44867 h 608344"/>
                <a:gd name="connsiteX69" fmla="*/ 49089 w 593263"/>
                <a:gd name="connsiteY69" fmla="*/ 49622 h 608344"/>
                <a:gd name="connsiteX70" fmla="*/ 44940 w 593263"/>
                <a:gd name="connsiteY70" fmla="*/ 60896 h 608344"/>
                <a:gd name="connsiteX71" fmla="*/ 62599 w 593263"/>
                <a:gd name="connsiteY71" fmla="*/ 143295 h 608344"/>
                <a:gd name="connsiteX72" fmla="*/ 60093 w 593263"/>
                <a:gd name="connsiteY72" fmla="*/ 135955 h 608344"/>
                <a:gd name="connsiteX73" fmla="*/ 45391 w 593263"/>
                <a:gd name="connsiteY73" fmla="*/ 67700 h 608344"/>
                <a:gd name="connsiteX74" fmla="*/ 44431 w 593263"/>
                <a:gd name="connsiteY74" fmla="*/ 60926 h 608344"/>
                <a:gd name="connsiteX75" fmla="*/ 60332 w 593263"/>
                <a:gd name="connsiteY75" fmla="*/ 44359 h 608344"/>
                <a:gd name="connsiteX76" fmla="*/ 485334 w 593263"/>
                <a:gd name="connsiteY76" fmla="*/ 43793 h 608344"/>
                <a:gd name="connsiteX77" fmla="*/ 485334 w 593263"/>
                <a:gd name="connsiteY77" fmla="*/ 214899 h 608344"/>
                <a:gd name="connsiteX78" fmla="*/ 486256 w 593263"/>
                <a:gd name="connsiteY78" fmla="*/ 213979 h 608344"/>
                <a:gd name="connsiteX79" fmla="*/ 502008 w 593263"/>
                <a:gd name="connsiteY79" fmla="*/ 190019 h 608344"/>
                <a:gd name="connsiteX80" fmla="*/ 527658 w 593263"/>
                <a:gd name="connsiteY80" fmla="*/ 152406 h 608344"/>
                <a:gd name="connsiteX81" fmla="*/ 528649 w 593263"/>
                <a:gd name="connsiteY81" fmla="*/ 149497 h 608344"/>
                <a:gd name="connsiteX82" fmla="*/ 531107 w 593263"/>
                <a:gd name="connsiteY82" fmla="*/ 145759 h 608344"/>
                <a:gd name="connsiteX83" fmla="*/ 533150 w 593263"/>
                <a:gd name="connsiteY83" fmla="*/ 136289 h 608344"/>
                <a:gd name="connsiteX84" fmla="*/ 541843 w 593263"/>
                <a:gd name="connsiteY84" fmla="*/ 110778 h 608344"/>
                <a:gd name="connsiteX85" fmla="*/ 547924 w 593263"/>
                <a:gd name="connsiteY85" fmla="*/ 67809 h 608344"/>
                <a:gd name="connsiteX86" fmla="*/ 549399 w 593263"/>
                <a:gd name="connsiteY86" fmla="*/ 60973 h 608344"/>
                <a:gd name="connsiteX87" fmla="*/ 544944 w 593263"/>
                <a:gd name="connsiteY87" fmla="*/ 48931 h 608344"/>
                <a:gd name="connsiteX88" fmla="*/ 533037 w 593263"/>
                <a:gd name="connsiteY88" fmla="*/ 43793 h 608344"/>
                <a:gd name="connsiteX89" fmla="*/ 150795 w 593263"/>
                <a:gd name="connsiteY89" fmla="*/ 43793 h 608344"/>
                <a:gd name="connsiteX90" fmla="*/ 150795 w 593263"/>
                <a:gd name="connsiteY90" fmla="*/ 247725 h 608344"/>
                <a:gd name="connsiteX91" fmla="*/ 150871 w 593263"/>
                <a:gd name="connsiteY91" fmla="*/ 248568 h 608344"/>
                <a:gd name="connsiteX92" fmla="*/ 162701 w 593263"/>
                <a:gd name="connsiteY92" fmla="*/ 304095 h 608344"/>
                <a:gd name="connsiteX93" fmla="*/ 290756 w 593263"/>
                <a:gd name="connsiteY93" fmla="*/ 387463 h 608344"/>
                <a:gd name="connsiteX94" fmla="*/ 302509 w 593263"/>
                <a:gd name="connsiteY94" fmla="*/ 387463 h 608344"/>
                <a:gd name="connsiteX95" fmla="*/ 430640 w 593263"/>
                <a:gd name="connsiteY95" fmla="*/ 304095 h 608344"/>
                <a:gd name="connsiteX96" fmla="*/ 442470 w 593263"/>
                <a:gd name="connsiteY96" fmla="*/ 248568 h 608344"/>
                <a:gd name="connsiteX97" fmla="*/ 442470 w 593263"/>
                <a:gd name="connsiteY97" fmla="*/ 43793 h 608344"/>
                <a:gd name="connsiteX98" fmla="*/ 60304 w 593263"/>
                <a:gd name="connsiteY98" fmla="*/ 43793 h 608344"/>
                <a:gd name="connsiteX99" fmla="*/ 48397 w 593263"/>
                <a:gd name="connsiteY99" fmla="*/ 48931 h 608344"/>
                <a:gd name="connsiteX100" fmla="*/ 43942 w 593263"/>
                <a:gd name="connsiteY100" fmla="*/ 60973 h 608344"/>
                <a:gd name="connsiteX101" fmla="*/ 45391 w 593263"/>
                <a:gd name="connsiteY101" fmla="*/ 67700 h 608344"/>
                <a:gd name="connsiteX102" fmla="*/ 51498 w 593263"/>
                <a:gd name="connsiteY102" fmla="*/ 110778 h 608344"/>
                <a:gd name="connsiteX103" fmla="*/ 60093 w 593263"/>
                <a:gd name="connsiteY103" fmla="*/ 135955 h 608344"/>
                <a:gd name="connsiteX104" fmla="*/ 62205 w 593263"/>
                <a:gd name="connsiteY104" fmla="*/ 145759 h 608344"/>
                <a:gd name="connsiteX105" fmla="*/ 64773 w 593263"/>
                <a:gd name="connsiteY105" fmla="*/ 149662 h 608344"/>
                <a:gd name="connsiteX106" fmla="*/ 65710 w 593263"/>
                <a:gd name="connsiteY106" fmla="*/ 152406 h 608344"/>
                <a:gd name="connsiteX107" fmla="*/ 89716 w 593263"/>
                <a:gd name="connsiteY107" fmla="*/ 187576 h 608344"/>
                <a:gd name="connsiteX108" fmla="*/ 107086 w 593263"/>
                <a:gd name="connsiteY108" fmla="*/ 213979 h 608344"/>
                <a:gd name="connsiteX109" fmla="*/ 108007 w 593263"/>
                <a:gd name="connsiteY109" fmla="*/ 214899 h 608344"/>
                <a:gd name="connsiteX110" fmla="*/ 108007 w 593263"/>
                <a:gd name="connsiteY110" fmla="*/ 43793 h 608344"/>
                <a:gd name="connsiteX111" fmla="*/ 60304 w 593263"/>
                <a:gd name="connsiteY111" fmla="*/ 997 h 608344"/>
                <a:gd name="connsiteX112" fmla="*/ 533037 w 593263"/>
                <a:gd name="connsiteY112" fmla="*/ 997 h 608344"/>
                <a:gd name="connsiteX113" fmla="*/ 575978 w 593263"/>
                <a:gd name="connsiteY113" fmla="*/ 19481 h 608344"/>
                <a:gd name="connsiteX114" fmla="*/ 592187 w 593263"/>
                <a:gd name="connsiteY114" fmla="*/ 63197 h 608344"/>
                <a:gd name="connsiteX115" fmla="*/ 559539 w 593263"/>
                <a:gd name="connsiteY115" fmla="*/ 185678 h 608344"/>
                <a:gd name="connsiteX116" fmla="*/ 496933 w 593263"/>
                <a:gd name="connsiteY116" fmla="*/ 262297 h 608344"/>
                <a:gd name="connsiteX117" fmla="*/ 483797 w 593263"/>
                <a:gd name="connsiteY117" fmla="*/ 272650 h 608344"/>
                <a:gd name="connsiteX118" fmla="*/ 483644 w 593263"/>
                <a:gd name="connsiteY118" fmla="*/ 272727 h 608344"/>
                <a:gd name="connsiteX119" fmla="*/ 483567 w 593263"/>
                <a:gd name="connsiteY119" fmla="*/ 272957 h 608344"/>
                <a:gd name="connsiteX120" fmla="*/ 470969 w 593263"/>
                <a:gd name="connsiteY120" fmla="*/ 318821 h 608344"/>
                <a:gd name="connsiteX121" fmla="*/ 431792 w 593263"/>
                <a:gd name="connsiteY121" fmla="*/ 376802 h 608344"/>
                <a:gd name="connsiteX122" fmla="*/ 373718 w 593263"/>
                <a:gd name="connsiteY122" fmla="*/ 415917 h 608344"/>
                <a:gd name="connsiteX123" fmla="*/ 318563 w 593263"/>
                <a:gd name="connsiteY123" fmla="*/ 429568 h 608344"/>
                <a:gd name="connsiteX124" fmla="*/ 318103 w 593263"/>
                <a:gd name="connsiteY124" fmla="*/ 429568 h 608344"/>
                <a:gd name="connsiteX125" fmla="*/ 318103 w 593263"/>
                <a:gd name="connsiteY125" fmla="*/ 473438 h 608344"/>
                <a:gd name="connsiteX126" fmla="*/ 318487 w 593263"/>
                <a:gd name="connsiteY126" fmla="*/ 473438 h 608344"/>
                <a:gd name="connsiteX127" fmla="*/ 370722 w 593263"/>
                <a:gd name="connsiteY127" fmla="*/ 494069 h 608344"/>
                <a:gd name="connsiteX128" fmla="*/ 409438 w 593263"/>
                <a:gd name="connsiteY128" fmla="*/ 564014 h 608344"/>
                <a:gd name="connsiteX129" fmla="*/ 409438 w 593263"/>
                <a:gd name="connsiteY129" fmla="*/ 607270 h 608344"/>
                <a:gd name="connsiteX130" fmla="*/ 183903 w 593263"/>
                <a:gd name="connsiteY130" fmla="*/ 607270 h 608344"/>
                <a:gd name="connsiteX131" fmla="*/ 183903 w 593263"/>
                <a:gd name="connsiteY131" fmla="*/ 564014 h 608344"/>
                <a:gd name="connsiteX132" fmla="*/ 222542 w 593263"/>
                <a:gd name="connsiteY132" fmla="*/ 494069 h 608344"/>
                <a:gd name="connsiteX133" fmla="*/ 274778 w 593263"/>
                <a:gd name="connsiteY133" fmla="*/ 473438 h 608344"/>
                <a:gd name="connsiteX134" fmla="*/ 275239 w 593263"/>
                <a:gd name="connsiteY134" fmla="*/ 473438 h 608344"/>
                <a:gd name="connsiteX135" fmla="*/ 275239 w 593263"/>
                <a:gd name="connsiteY135" fmla="*/ 429568 h 608344"/>
                <a:gd name="connsiteX136" fmla="*/ 274778 w 593263"/>
                <a:gd name="connsiteY136" fmla="*/ 429568 h 608344"/>
                <a:gd name="connsiteX137" fmla="*/ 219623 w 593263"/>
                <a:gd name="connsiteY137" fmla="*/ 415917 h 608344"/>
                <a:gd name="connsiteX138" fmla="*/ 161549 w 593263"/>
                <a:gd name="connsiteY138" fmla="*/ 376802 h 608344"/>
                <a:gd name="connsiteX139" fmla="*/ 122372 w 593263"/>
                <a:gd name="connsiteY139" fmla="*/ 318821 h 608344"/>
                <a:gd name="connsiteX140" fmla="*/ 109697 w 593263"/>
                <a:gd name="connsiteY140" fmla="*/ 272957 h 608344"/>
                <a:gd name="connsiteX141" fmla="*/ 109697 w 593263"/>
                <a:gd name="connsiteY141" fmla="*/ 272727 h 608344"/>
                <a:gd name="connsiteX142" fmla="*/ 109544 w 593263"/>
                <a:gd name="connsiteY142" fmla="*/ 272650 h 608344"/>
                <a:gd name="connsiteX143" fmla="*/ 96331 w 593263"/>
                <a:gd name="connsiteY143" fmla="*/ 262297 h 608344"/>
                <a:gd name="connsiteX144" fmla="*/ 33802 w 593263"/>
                <a:gd name="connsiteY144" fmla="*/ 185678 h 608344"/>
                <a:gd name="connsiteX145" fmla="*/ 1155 w 593263"/>
                <a:gd name="connsiteY145" fmla="*/ 63197 h 608344"/>
                <a:gd name="connsiteX146" fmla="*/ 17286 w 593263"/>
                <a:gd name="connsiteY146" fmla="*/ 19481 h 608344"/>
                <a:gd name="connsiteX147" fmla="*/ 60304 w 593263"/>
                <a:gd name="connsiteY147" fmla="*/ 997 h 608344"/>
                <a:gd name="connsiteX148" fmla="*/ 60332 w 593263"/>
                <a:gd name="connsiteY148" fmla="*/ 565 h 608344"/>
                <a:gd name="connsiteX149" fmla="*/ 16930 w 593263"/>
                <a:gd name="connsiteY149" fmla="*/ 19126 h 608344"/>
                <a:gd name="connsiteX150" fmla="*/ 644 w 593263"/>
                <a:gd name="connsiteY150" fmla="*/ 63226 h 608344"/>
                <a:gd name="connsiteX151" fmla="*/ 33369 w 593263"/>
                <a:gd name="connsiteY151" fmla="*/ 185941 h 608344"/>
                <a:gd name="connsiteX152" fmla="*/ 96053 w 593263"/>
                <a:gd name="connsiteY152" fmla="*/ 262715 h 608344"/>
                <a:gd name="connsiteX153" fmla="*/ 109266 w 593263"/>
                <a:gd name="connsiteY153" fmla="*/ 273069 h 608344"/>
                <a:gd name="connsiteX154" fmla="*/ 121941 w 593263"/>
                <a:gd name="connsiteY154" fmla="*/ 319011 h 608344"/>
                <a:gd name="connsiteX155" fmla="*/ 161195 w 593263"/>
                <a:gd name="connsiteY155" fmla="*/ 377224 h 608344"/>
                <a:gd name="connsiteX156" fmla="*/ 219424 w 593263"/>
                <a:gd name="connsiteY156" fmla="*/ 416416 h 608344"/>
                <a:gd name="connsiteX157" fmla="*/ 274733 w 593263"/>
                <a:gd name="connsiteY157" fmla="*/ 430068 h 608344"/>
                <a:gd name="connsiteX158" fmla="*/ 274733 w 593263"/>
                <a:gd name="connsiteY158" fmla="*/ 473018 h 608344"/>
                <a:gd name="connsiteX159" fmla="*/ 222343 w 593263"/>
                <a:gd name="connsiteY159" fmla="*/ 493649 h 608344"/>
                <a:gd name="connsiteX160" fmla="*/ 183396 w 593263"/>
                <a:gd name="connsiteY160" fmla="*/ 564057 h 608344"/>
                <a:gd name="connsiteX161" fmla="*/ 183396 w 593263"/>
                <a:gd name="connsiteY161" fmla="*/ 607851 h 608344"/>
                <a:gd name="connsiteX162" fmla="*/ 227259 w 593263"/>
                <a:gd name="connsiteY162" fmla="*/ 607851 h 608344"/>
                <a:gd name="connsiteX163" fmla="*/ 366070 w 593263"/>
                <a:gd name="connsiteY163" fmla="*/ 607851 h 608344"/>
                <a:gd name="connsiteX164" fmla="*/ 409934 w 593263"/>
                <a:gd name="connsiteY164" fmla="*/ 607851 h 608344"/>
                <a:gd name="connsiteX165" fmla="*/ 409934 w 593263"/>
                <a:gd name="connsiteY165" fmla="*/ 564057 h 608344"/>
                <a:gd name="connsiteX166" fmla="*/ 371064 w 593263"/>
                <a:gd name="connsiteY166" fmla="*/ 493649 h 608344"/>
                <a:gd name="connsiteX167" fmla="*/ 318596 w 593263"/>
                <a:gd name="connsiteY167" fmla="*/ 473018 h 608344"/>
                <a:gd name="connsiteX168" fmla="*/ 318596 w 593263"/>
                <a:gd name="connsiteY168" fmla="*/ 430068 h 608344"/>
                <a:gd name="connsiteX169" fmla="*/ 373906 w 593263"/>
                <a:gd name="connsiteY169" fmla="*/ 416416 h 608344"/>
                <a:gd name="connsiteX170" fmla="*/ 432211 w 593263"/>
                <a:gd name="connsiteY170" fmla="*/ 377224 h 608344"/>
                <a:gd name="connsiteX171" fmla="*/ 471466 w 593263"/>
                <a:gd name="connsiteY171" fmla="*/ 319011 h 608344"/>
                <a:gd name="connsiteX172" fmla="*/ 484141 w 593263"/>
                <a:gd name="connsiteY172" fmla="*/ 273069 h 608344"/>
                <a:gd name="connsiteX173" fmla="*/ 497353 w 593263"/>
                <a:gd name="connsiteY173" fmla="*/ 262715 h 608344"/>
                <a:gd name="connsiteX174" fmla="*/ 560037 w 593263"/>
                <a:gd name="connsiteY174" fmla="*/ 185941 h 608344"/>
                <a:gd name="connsiteX175" fmla="*/ 592762 w 593263"/>
                <a:gd name="connsiteY175" fmla="*/ 63226 h 608344"/>
                <a:gd name="connsiteX176" fmla="*/ 576400 w 593263"/>
                <a:gd name="connsiteY176" fmla="*/ 19126 h 608344"/>
                <a:gd name="connsiteX177" fmla="*/ 533074 w 593263"/>
                <a:gd name="connsiteY177" fmla="*/ 565 h 608344"/>
                <a:gd name="connsiteX178" fmla="*/ 485907 w 593263"/>
                <a:gd name="connsiteY178" fmla="*/ 565 h 608344"/>
                <a:gd name="connsiteX179" fmla="*/ 442044 w 593263"/>
                <a:gd name="connsiteY179" fmla="*/ 565 h 608344"/>
                <a:gd name="connsiteX180" fmla="*/ 372830 w 593263"/>
                <a:gd name="connsiteY180" fmla="*/ 565 h 608344"/>
                <a:gd name="connsiteX181" fmla="*/ 335036 w 593263"/>
                <a:gd name="connsiteY181" fmla="*/ 565 h 608344"/>
                <a:gd name="connsiteX182" fmla="*/ 258294 w 593263"/>
                <a:gd name="connsiteY182" fmla="*/ 565 h 608344"/>
                <a:gd name="connsiteX183" fmla="*/ 220576 w 593263"/>
                <a:gd name="connsiteY183" fmla="*/ 565 h 608344"/>
                <a:gd name="connsiteX184" fmla="*/ 151362 w 593263"/>
                <a:gd name="connsiteY184" fmla="*/ 565 h 608344"/>
                <a:gd name="connsiteX185" fmla="*/ 107499 w 593263"/>
                <a:gd name="connsiteY185" fmla="*/ 565 h 608344"/>
                <a:gd name="connsiteX186" fmla="*/ 60304 w 593263"/>
                <a:gd name="connsiteY186" fmla="*/ 0 h 608344"/>
                <a:gd name="connsiteX187" fmla="*/ 533037 w 593263"/>
                <a:gd name="connsiteY187" fmla="*/ 0 h 608344"/>
                <a:gd name="connsiteX188" fmla="*/ 576746 w 593263"/>
                <a:gd name="connsiteY188" fmla="*/ 18790 h 608344"/>
                <a:gd name="connsiteX189" fmla="*/ 593185 w 593263"/>
                <a:gd name="connsiteY189" fmla="*/ 63273 h 608344"/>
                <a:gd name="connsiteX190" fmla="*/ 560384 w 593263"/>
                <a:gd name="connsiteY190" fmla="*/ 186139 h 608344"/>
                <a:gd name="connsiteX191" fmla="*/ 497624 w 593263"/>
                <a:gd name="connsiteY191" fmla="*/ 263064 h 608344"/>
                <a:gd name="connsiteX192" fmla="*/ 484566 w 593263"/>
                <a:gd name="connsiteY192" fmla="*/ 273341 h 608344"/>
                <a:gd name="connsiteX193" fmla="*/ 471891 w 593263"/>
                <a:gd name="connsiteY193" fmla="*/ 319204 h 608344"/>
                <a:gd name="connsiteX194" fmla="*/ 432560 w 593263"/>
                <a:gd name="connsiteY194" fmla="*/ 377492 h 608344"/>
                <a:gd name="connsiteX195" fmla="*/ 374102 w 593263"/>
                <a:gd name="connsiteY195" fmla="*/ 416837 h 608344"/>
                <a:gd name="connsiteX196" fmla="*/ 319101 w 593263"/>
                <a:gd name="connsiteY196" fmla="*/ 430565 h 608344"/>
                <a:gd name="connsiteX197" fmla="*/ 319101 w 593263"/>
                <a:gd name="connsiteY197" fmla="*/ 472517 h 608344"/>
                <a:gd name="connsiteX198" fmla="*/ 371337 w 593263"/>
                <a:gd name="connsiteY198" fmla="*/ 493225 h 608344"/>
                <a:gd name="connsiteX199" fmla="*/ 410437 w 593263"/>
                <a:gd name="connsiteY199" fmla="*/ 564014 h 608344"/>
                <a:gd name="connsiteX200" fmla="*/ 410437 w 593263"/>
                <a:gd name="connsiteY200" fmla="*/ 608344 h 608344"/>
                <a:gd name="connsiteX201" fmla="*/ 182904 w 593263"/>
                <a:gd name="connsiteY201" fmla="*/ 608344 h 608344"/>
                <a:gd name="connsiteX202" fmla="*/ 182904 w 593263"/>
                <a:gd name="connsiteY202" fmla="*/ 564014 h 608344"/>
                <a:gd name="connsiteX203" fmla="*/ 222004 w 593263"/>
                <a:gd name="connsiteY203" fmla="*/ 493225 h 608344"/>
                <a:gd name="connsiteX204" fmla="*/ 274240 w 593263"/>
                <a:gd name="connsiteY204" fmla="*/ 472517 h 608344"/>
                <a:gd name="connsiteX205" fmla="*/ 274240 w 593263"/>
                <a:gd name="connsiteY205" fmla="*/ 430565 h 608344"/>
                <a:gd name="connsiteX206" fmla="*/ 219239 w 593263"/>
                <a:gd name="connsiteY206" fmla="*/ 416837 h 608344"/>
                <a:gd name="connsiteX207" fmla="*/ 160781 w 593263"/>
                <a:gd name="connsiteY207" fmla="*/ 377492 h 608344"/>
                <a:gd name="connsiteX208" fmla="*/ 121450 w 593263"/>
                <a:gd name="connsiteY208" fmla="*/ 319204 h 608344"/>
                <a:gd name="connsiteX209" fmla="*/ 108699 w 593263"/>
                <a:gd name="connsiteY209" fmla="*/ 273341 h 608344"/>
                <a:gd name="connsiteX210" fmla="*/ 95717 w 593263"/>
                <a:gd name="connsiteY210" fmla="*/ 263064 h 608344"/>
                <a:gd name="connsiteX211" fmla="*/ 32880 w 593263"/>
                <a:gd name="connsiteY211" fmla="*/ 186139 h 608344"/>
                <a:gd name="connsiteX212" fmla="*/ 79 w 593263"/>
                <a:gd name="connsiteY212" fmla="*/ 63273 h 608344"/>
                <a:gd name="connsiteX213" fmla="*/ 16595 w 593263"/>
                <a:gd name="connsiteY213" fmla="*/ 18790 h 608344"/>
                <a:gd name="connsiteX214" fmla="*/ 60304 w 593263"/>
                <a:gd name="connsiteY214"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93263" h="608344">
                  <a:moveTo>
                    <a:pt x="289142" y="515850"/>
                  </a:moveTo>
                  <a:cubicBezTo>
                    <a:pt x="254421" y="518458"/>
                    <a:pt x="228150" y="538935"/>
                    <a:pt x="227765" y="563478"/>
                  </a:cubicBezTo>
                  <a:lnTo>
                    <a:pt x="365576" y="563478"/>
                  </a:lnTo>
                  <a:cubicBezTo>
                    <a:pt x="365192" y="538935"/>
                    <a:pt x="338920" y="518458"/>
                    <a:pt x="304122" y="515850"/>
                  </a:cubicBezTo>
                  <a:close/>
                  <a:moveTo>
                    <a:pt x="289175" y="515431"/>
                  </a:moveTo>
                  <a:lnTo>
                    <a:pt x="304155" y="515431"/>
                  </a:lnTo>
                  <a:cubicBezTo>
                    <a:pt x="338953" y="518039"/>
                    <a:pt x="366070" y="538824"/>
                    <a:pt x="366070" y="564057"/>
                  </a:cubicBezTo>
                  <a:lnTo>
                    <a:pt x="227259" y="564057"/>
                  </a:lnTo>
                  <a:cubicBezTo>
                    <a:pt x="227259" y="538824"/>
                    <a:pt x="254376" y="518039"/>
                    <a:pt x="289175" y="515431"/>
                  </a:cubicBezTo>
                  <a:close/>
                  <a:moveTo>
                    <a:pt x="289142" y="514853"/>
                  </a:moveTo>
                  <a:cubicBezTo>
                    <a:pt x="253576" y="517537"/>
                    <a:pt x="226767" y="538705"/>
                    <a:pt x="226767" y="564014"/>
                  </a:cubicBezTo>
                  <a:lnTo>
                    <a:pt x="226767" y="564475"/>
                  </a:lnTo>
                  <a:lnTo>
                    <a:pt x="366574" y="564475"/>
                  </a:lnTo>
                  <a:lnTo>
                    <a:pt x="366574" y="564014"/>
                  </a:lnTo>
                  <a:cubicBezTo>
                    <a:pt x="366574" y="538705"/>
                    <a:pt x="339765" y="517537"/>
                    <a:pt x="304122" y="514853"/>
                  </a:cubicBezTo>
                  <a:close/>
                  <a:moveTo>
                    <a:pt x="530681" y="143537"/>
                  </a:moveTo>
                  <a:lnTo>
                    <a:pt x="530416" y="144771"/>
                  </a:lnTo>
                  <a:lnTo>
                    <a:pt x="530089" y="145272"/>
                  </a:lnTo>
                  <a:close/>
                  <a:moveTo>
                    <a:pt x="62599" y="143295"/>
                  </a:moveTo>
                  <a:lnTo>
                    <a:pt x="63310" y="145377"/>
                  </a:lnTo>
                  <a:lnTo>
                    <a:pt x="62916" y="144771"/>
                  </a:lnTo>
                  <a:close/>
                  <a:moveTo>
                    <a:pt x="151870" y="44867"/>
                  </a:moveTo>
                  <a:lnTo>
                    <a:pt x="151870" y="247725"/>
                  </a:lnTo>
                  <a:lnTo>
                    <a:pt x="151870" y="248568"/>
                  </a:lnTo>
                  <a:cubicBezTo>
                    <a:pt x="151947" y="267742"/>
                    <a:pt x="155941" y="286302"/>
                    <a:pt x="163623" y="303712"/>
                  </a:cubicBezTo>
                  <a:cubicBezTo>
                    <a:pt x="185900" y="353947"/>
                    <a:pt x="235754" y="386466"/>
                    <a:pt x="290756" y="386466"/>
                  </a:cubicBezTo>
                  <a:lnTo>
                    <a:pt x="302509" y="386466"/>
                  </a:lnTo>
                  <a:cubicBezTo>
                    <a:pt x="357510" y="386466"/>
                    <a:pt x="407441" y="353947"/>
                    <a:pt x="429718" y="303712"/>
                  </a:cubicBezTo>
                  <a:cubicBezTo>
                    <a:pt x="437400" y="286302"/>
                    <a:pt x="441317" y="267742"/>
                    <a:pt x="441471" y="248568"/>
                  </a:cubicBezTo>
                  <a:lnTo>
                    <a:pt x="441471" y="247725"/>
                  </a:lnTo>
                  <a:lnTo>
                    <a:pt x="441471" y="44867"/>
                  </a:lnTo>
                  <a:close/>
                  <a:moveTo>
                    <a:pt x="485907" y="44359"/>
                  </a:moveTo>
                  <a:lnTo>
                    <a:pt x="533074" y="44359"/>
                  </a:lnTo>
                  <a:cubicBezTo>
                    <a:pt x="542139" y="44359"/>
                    <a:pt x="549360" y="51952"/>
                    <a:pt x="548899" y="60926"/>
                  </a:cubicBezTo>
                  <a:lnTo>
                    <a:pt x="547924" y="67809"/>
                  </a:lnTo>
                  <a:lnTo>
                    <a:pt x="533150" y="136289"/>
                  </a:lnTo>
                  <a:lnTo>
                    <a:pt x="530681" y="143537"/>
                  </a:lnTo>
                  <a:lnTo>
                    <a:pt x="548401" y="60896"/>
                  </a:lnTo>
                  <a:cubicBezTo>
                    <a:pt x="548554" y="56678"/>
                    <a:pt x="547095" y="52689"/>
                    <a:pt x="544176" y="49622"/>
                  </a:cubicBezTo>
                  <a:cubicBezTo>
                    <a:pt x="541257" y="46554"/>
                    <a:pt x="537262" y="44867"/>
                    <a:pt x="533037" y="44867"/>
                  </a:cubicBezTo>
                  <a:lnTo>
                    <a:pt x="486332" y="44867"/>
                  </a:lnTo>
                  <a:lnTo>
                    <a:pt x="486332" y="212368"/>
                  </a:lnTo>
                  <a:lnTo>
                    <a:pt x="530089" y="145272"/>
                  </a:lnTo>
                  <a:lnTo>
                    <a:pt x="528649" y="149497"/>
                  </a:lnTo>
                  <a:lnTo>
                    <a:pt x="502008" y="190019"/>
                  </a:lnTo>
                  <a:lnTo>
                    <a:pt x="485907" y="213629"/>
                  </a:lnTo>
                  <a:close/>
                  <a:moveTo>
                    <a:pt x="151362" y="44359"/>
                  </a:moveTo>
                  <a:lnTo>
                    <a:pt x="220576" y="44359"/>
                  </a:lnTo>
                  <a:lnTo>
                    <a:pt x="264900" y="44359"/>
                  </a:lnTo>
                  <a:lnTo>
                    <a:pt x="328429" y="44359"/>
                  </a:lnTo>
                  <a:lnTo>
                    <a:pt x="372830" y="44359"/>
                  </a:lnTo>
                  <a:lnTo>
                    <a:pt x="442044" y="44359"/>
                  </a:lnTo>
                  <a:lnTo>
                    <a:pt x="442044" y="247759"/>
                  </a:lnTo>
                  <a:cubicBezTo>
                    <a:pt x="442044" y="248066"/>
                    <a:pt x="441967" y="248373"/>
                    <a:pt x="441967" y="248603"/>
                  </a:cubicBezTo>
                  <a:cubicBezTo>
                    <a:pt x="441890" y="268314"/>
                    <a:pt x="437665" y="287028"/>
                    <a:pt x="430214" y="303978"/>
                  </a:cubicBezTo>
                  <a:cubicBezTo>
                    <a:pt x="408551" y="352834"/>
                    <a:pt x="359541" y="386964"/>
                    <a:pt x="302541" y="386964"/>
                  </a:cubicBezTo>
                  <a:lnTo>
                    <a:pt x="290788" y="386964"/>
                  </a:lnTo>
                  <a:cubicBezTo>
                    <a:pt x="233789" y="386964"/>
                    <a:pt x="184855" y="352834"/>
                    <a:pt x="163192" y="303978"/>
                  </a:cubicBezTo>
                  <a:cubicBezTo>
                    <a:pt x="155741" y="287028"/>
                    <a:pt x="151516" y="268314"/>
                    <a:pt x="151362" y="248603"/>
                  </a:cubicBezTo>
                  <a:cubicBezTo>
                    <a:pt x="151362" y="248373"/>
                    <a:pt x="151362" y="248066"/>
                    <a:pt x="151362" y="247759"/>
                  </a:cubicBezTo>
                  <a:close/>
                  <a:moveTo>
                    <a:pt x="60332" y="44359"/>
                  </a:moveTo>
                  <a:lnTo>
                    <a:pt x="107499" y="44359"/>
                  </a:lnTo>
                  <a:lnTo>
                    <a:pt x="107499" y="213629"/>
                  </a:lnTo>
                  <a:lnTo>
                    <a:pt x="89716" y="187576"/>
                  </a:lnTo>
                  <a:lnTo>
                    <a:pt x="64773" y="149662"/>
                  </a:lnTo>
                  <a:lnTo>
                    <a:pt x="63310" y="145377"/>
                  </a:lnTo>
                  <a:lnTo>
                    <a:pt x="106932" y="212368"/>
                  </a:lnTo>
                  <a:lnTo>
                    <a:pt x="106932" y="44867"/>
                  </a:lnTo>
                  <a:lnTo>
                    <a:pt x="60304" y="44867"/>
                  </a:lnTo>
                  <a:cubicBezTo>
                    <a:pt x="56002" y="44867"/>
                    <a:pt x="52084" y="46554"/>
                    <a:pt x="49089" y="49622"/>
                  </a:cubicBezTo>
                  <a:cubicBezTo>
                    <a:pt x="46246" y="52689"/>
                    <a:pt x="44710" y="56678"/>
                    <a:pt x="44940" y="60896"/>
                  </a:cubicBezTo>
                  <a:lnTo>
                    <a:pt x="62599" y="143295"/>
                  </a:lnTo>
                  <a:lnTo>
                    <a:pt x="60093" y="135955"/>
                  </a:lnTo>
                  <a:lnTo>
                    <a:pt x="45391" y="67700"/>
                  </a:lnTo>
                  <a:lnTo>
                    <a:pt x="44431" y="60926"/>
                  </a:lnTo>
                  <a:cubicBezTo>
                    <a:pt x="43970" y="51952"/>
                    <a:pt x="51268" y="44359"/>
                    <a:pt x="60332" y="44359"/>
                  </a:cubicBezTo>
                  <a:close/>
                  <a:moveTo>
                    <a:pt x="485334" y="43793"/>
                  </a:moveTo>
                  <a:lnTo>
                    <a:pt x="485334" y="214899"/>
                  </a:lnTo>
                  <a:lnTo>
                    <a:pt x="486256" y="213979"/>
                  </a:lnTo>
                  <a:lnTo>
                    <a:pt x="502008" y="190019"/>
                  </a:lnTo>
                  <a:lnTo>
                    <a:pt x="527658" y="152406"/>
                  </a:lnTo>
                  <a:lnTo>
                    <a:pt x="528649" y="149497"/>
                  </a:lnTo>
                  <a:lnTo>
                    <a:pt x="531107" y="145759"/>
                  </a:lnTo>
                  <a:lnTo>
                    <a:pt x="533150" y="136289"/>
                  </a:lnTo>
                  <a:lnTo>
                    <a:pt x="541843" y="110778"/>
                  </a:lnTo>
                  <a:lnTo>
                    <a:pt x="547924" y="67809"/>
                  </a:lnTo>
                  <a:lnTo>
                    <a:pt x="549399" y="60973"/>
                  </a:lnTo>
                  <a:cubicBezTo>
                    <a:pt x="549630" y="56448"/>
                    <a:pt x="548017" y="52229"/>
                    <a:pt x="544944" y="48931"/>
                  </a:cubicBezTo>
                  <a:cubicBezTo>
                    <a:pt x="541794" y="45634"/>
                    <a:pt x="537569" y="43793"/>
                    <a:pt x="533037" y="43793"/>
                  </a:cubicBezTo>
                  <a:close/>
                  <a:moveTo>
                    <a:pt x="150795" y="43793"/>
                  </a:moveTo>
                  <a:lnTo>
                    <a:pt x="150795" y="247725"/>
                  </a:lnTo>
                  <a:lnTo>
                    <a:pt x="150871" y="248568"/>
                  </a:lnTo>
                  <a:cubicBezTo>
                    <a:pt x="150948" y="267895"/>
                    <a:pt x="154943" y="286609"/>
                    <a:pt x="162701" y="304095"/>
                  </a:cubicBezTo>
                  <a:cubicBezTo>
                    <a:pt x="185055" y="354714"/>
                    <a:pt x="235370" y="387463"/>
                    <a:pt x="290756" y="387463"/>
                  </a:cubicBezTo>
                  <a:lnTo>
                    <a:pt x="302509" y="387463"/>
                  </a:lnTo>
                  <a:cubicBezTo>
                    <a:pt x="357971" y="387463"/>
                    <a:pt x="408209" y="354714"/>
                    <a:pt x="430640" y="304095"/>
                  </a:cubicBezTo>
                  <a:cubicBezTo>
                    <a:pt x="438398" y="286609"/>
                    <a:pt x="442393" y="267895"/>
                    <a:pt x="442470" y="248568"/>
                  </a:cubicBezTo>
                  <a:lnTo>
                    <a:pt x="442470" y="43793"/>
                  </a:lnTo>
                  <a:close/>
                  <a:moveTo>
                    <a:pt x="60304" y="43793"/>
                  </a:moveTo>
                  <a:cubicBezTo>
                    <a:pt x="55772" y="43793"/>
                    <a:pt x="51547" y="45634"/>
                    <a:pt x="48397" y="48931"/>
                  </a:cubicBezTo>
                  <a:cubicBezTo>
                    <a:pt x="45248" y="52229"/>
                    <a:pt x="43711" y="56448"/>
                    <a:pt x="43942" y="60973"/>
                  </a:cubicBezTo>
                  <a:lnTo>
                    <a:pt x="45391" y="67700"/>
                  </a:lnTo>
                  <a:lnTo>
                    <a:pt x="51498" y="110778"/>
                  </a:lnTo>
                  <a:lnTo>
                    <a:pt x="60093" y="135955"/>
                  </a:lnTo>
                  <a:lnTo>
                    <a:pt x="62205" y="145759"/>
                  </a:lnTo>
                  <a:lnTo>
                    <a:pt x="64773" y="149662"/>
                  </a:lnTo>
                  <a:lnTo>
                    <a:pt x="65710" y="152406"/>
                  </a:lnTo>
                  <a:lnTo>
                    <a:pt x="89716" y="187576"/>
                  </a:lnTo>
                  <a:lnTo>
                    <a:pt x="107086" y="213979"/>
                  </a:lnTo>
                  <a:lnTo>
                    <a:pt x="108007" y="214899"/>
                  </a:lnTo>
                  <a:lnTo>
                    <a:pt x="108007" y="43793"/>
                  </a:lnTo>
                  <a:close/>
                  <a:moveTo>
                    <a:pt x="60304" y="997"/>
                  </a:moveTo>
                  <a:lnTo>
                    <a:pt x="533037" y="997"/>
                  </a:lnTo>
                  <a:cubicBezTo>
                    <a:pt x="549169" y="997"/>
                    <a:pt x="564840" y="7746"/>
                    <a:pt x="575978" y="19481"/>
                  </a:cubicBezTo>
                  <a:cubicBezTo>
                    <a:pt x="587117" y="31138"/>
                    <a:pt x="593032" y="47091"/>
                    <a:pt x="592187" y="63197"/>
                  </a:cubicBezTo>
                  <a:cubicBezTo>
                    <a:pt x="589805" y="108370"/>
                    <a:pt x="578820" y="149555"/>
                    <a:pt x="559539" y="185678"/>
                  </a:cubicBezTo>
                  <a:cubicBezTo>
                    <a:pt x="543868" y="214976"/>
                    <a:pt x="522821" y="240745"/>
                    <a:pt x="496933" y="262297"/>
                  </a:cubicBezTo>
                  <a:cubicBezTo>
                    <a:pt x="492708" y="265825"/>
                    <a:pt x="488330" y="269353"/>
                    <a:pt x="483797" y="272650"/>
                  </a:cubicBezTo>
                  <a:lnTo>
                    <a:pt x="483644" y="272727"/>
                  </a:lnTo>
                  <a:lnTo>
                    <a:pt x="483567" y="272957"/>
                  </a:lnTo>
                  <a:cubicBezTo>
                    <a:pt x="481416" y="288680"/>
                    <a:pt x="477191" y="304172"/>
                    <a:pt x="470969" y="318821"/>
                  </a:cubicBezTo>
                  <a:cubicBezTo>
                    <a:pt x="461751" y="340525"/>
                    <a:pt x="448538" y="360083"/>
                    <a:pt x="431792" y="376802"/>
                  </a:cubicBezTo>
                  <a:cubicBezTo>
                    <a:pt x="415046" y="393522"/>
                    <a:pt x="395458" y="406713"/>
                    <a:pt x="373718" y="415917"/>
                  </a:cubicBezTo>
                  <a:cubicBezTo>
                    <a:pt x="356127" y="423279"/>
                    <a:pt x="337614" y="427881"/>
                    <a:pt x="318563" y="429568"/>
                  </a:cubicBezTo>
                  <a:lnTo>
                    <a:pt x="318103" y="429568"/>
                  </a:lnTo>
                  <a:lnTo>
                    <a:pt x="318103" y="473438"/>
                  </a:lnTo>
                  <a:lnTo>
                    <a:pt x="318487" y="473438"/>
                  </a:lnTo>
                  <a:cubicBezTo>
                    <a:pt x="337921" y="476506"/>
                    <a:pt x="355973" y="483638"/>
                    <a:pt x="370722" y="494069"/>
                  </a:cubicBezTo>
                  <a:cubicBezTo>
                    <a:pt x="395304" y="511325"/>
                    <a:pt x="409438" y="536864"/>
                    <a:pt x="409438" y="564014"/>
                  </a:cubicBezTo>
                  <a:lnTo>
                    <a:pt x="409438" y="607270"/>
                  </a:lnTo>
                  <a:lnTo>
                    <a:pt x="183903" y="607270"/>
                  </a:lnTo>
                  <a:lnTo>
                    <a:pt x="183903" y="564014"/>
                  </a:lnTo>
                  <a:cubicBezTo>
                    <a:pt x="183903" y="536864"/>
                    <a:pt x="197960" y="511325"/>
                    <a:pt x="222542" y="494069"/>
                  </a:cubicBezTo>
                  <a:cubicBezTo>
                    <a:pt x="237291" y="483638"/>
                    <a:pt x="255343" y="476506"/>
                    <a:pt x="274778" y="473438"/>
                  </a:cubicBezTo>
                  <a:lnTo>
                    <a:pt x="275239" y="473438"/>
                  </a:lnTo>
                  <a:lnTo>
                    <a:pt x="275239" y="429568"/>
                  </a:lnTo>
                  <a:lnTo>
                    <a:pt x="274778" y="429568"/>
                  </a:lnTo>
                  <a:cubicBezTo>
                    <a:pt x="255727" y="427881"/>
                    <a:pt x="237214" y="423279"/>
                    <a:pt x="219623" y="415917"/>
                  </a:cubicBezTo>
                  <a:cubicBezTo>
                    <a:pt x="197807" y="406713"/>
                    <a:pt x="178295" y="393522"/>
                    <a:pt x="161549" y="376802"/>
                  </a:cubicBezTo>
                  <a:cubicBezTo>
                    <a:pt x="144726" y="360083"/>
                    <a:pt x="131590" y="340525"/>
                    <a:pt x="122372" y="318821"/>
                  </a:cubicBezTo>
                  <a:cubicBezTo>
                    <a:pt x="116150" y="304095"/>
                    <a:pt x="111925" y="288680"/>
                    <a:pt x="109697" y="272957"/>
                  </a:cubicBezTo>
                  <a:lnTo>
                    <a:pt x="109697" y="272727"/>
                  </a:lnTo>
                  <a:lnTo>
                    <a:pt x="109544" y="272650"/>
                  </a:lnTo>
                  <a:cubicBezTo>
                    <a:pt x="105011" y="269353"/>
                    <a:pt x="100556" y="265825"/>
                    <a:pt x="96331" y="262297"/>
                  </a:cubicBezTo>
                  <a:cubicBezTo>
                    <a:pt x="70521" y="240745"/>
                    <a:pt x="49473" y="214976"/>
                    <a:pt x="33802" y="185678"/>
                  </a:cubicBezTo>
                  <a:cubicBezTo>
                    <a:pt x="14444" y="149555"/>
                    <a:pt x="3459" y="108370"/>
                    <a:pt x="1155" y="63197"/>
                  </a:cubicBezTo>
                  <a:cubicBezTo>
                    <a:pt x="310" y="47091"/>
                    <a:pt x="6148" y="31138"/>
                    <a:pt x="17286" y="19481"/>
                  </a:cubicBezTo>
                  <a:cubicBezTo>
                    <a:pt x="28425" y="7746"/>
                    <a:pt x="44095" y="997"/>
                    <a:pt x="60304" y="997"/>
                  </a:cubicBezTo>
                  <a:close/>
                  <a:moveTo>
                    <a:pt x="60332" y="565"/>
                  </a:moveTo>
                  <a:cubicBezTo>
                    <a:pt x="43970" y="565"/>
                    <a:pt x="28222" y="7314"/>
                    <a:pt x="16930" y="19126"/>
                  </a:cubicBezTo>
                  <a:cubicBezTo>
                    <a:pt x="5714" y="30937"/>
                    <a:pt x="-201" y="47043"/>
                    <a:pt x="644" y="63226"/>
                  </a:cubicBezTo>
                  <a:cubicBezTo>
                    <a:pt x="3026" y="108478"/>
                    <a:pt x="14011" y="149741"/>
                    <a:pt x="33369" y="185941"/>
                  </a:cubicBezTo>
                  <a:cubicBezTo>
                    <a:pt x="49117" y="215316"/>
                    <a:pt x="70165" y="241163"/>
                    <a:pt x="96053" y="262715"/>
                  </a:cubicBezTo>
                  <a:cubicBezTo>
                    <a:pt x="100508" y="266397"/>
                    <a:pt x="104887" y="269848"/>
                    <a:pt x="109266" y="273069"/>
                  </a:cubicBezTo>
                  <a:cubicBezTo>
                    <a:pt x="111417" y="288869"/>
                    <a:pt x="115642" y="304208"/>
                    <a:pt x="121941" y="319011"/>
                  </a:cubicBezTo>
                  <a:cubicBezTo>
                    <a:pt x="131159" y="340792"/>
                    <a:pt x="144372" y="360427"/>
                    <a:pt x="161195" y="377224"/>
                  </a:cubicBezTo>
                  <a:cubicBezTo>
                    <a:pt x="178018" y="394020"/>
                    <a:pt x="197607" y="407212"/>
                    <a:pt x="219424" y="416416"/>
                  </a:cubicBezTo>
                  <a:cubicBezTo>
                    <a:pt x="237169" y="423855"/>
                    <a:pt x="255682" y="428457"/>
                    <a:pt x="274733" y="430068"/>
                  </a:cubicBezTo>
                  <a:lnTo>
                    <a:pt x="274733" y="473018"/>
                  </a:lnTo>
                  <a:cubicBezTo>
                    <a:pt x="255375" y="476086"/>
                    <a:pt x="237246" y="483142"/>
                    <a:pt x="222343" y="493649"/>
                  </a:cubicBezTo>
                  <a:cubicBezTo>
                    <a:pt x="197607" y="511060"/>
                    <a:pt x="183396" y="536753"/>
                    <a:pt x="183396" y="564057"/>
                  </a:cubicBezTo>
                  <a:lnTo>
                    <a:pt x="183396" y="607851"/>
                  </a:lnTo>
                  <a:lnTo>
                    <a:pt x="227259" y="607851"/>
                  </a:lnTo>
                  <a:lnTo>
                    <a:pt x="366070" y="607851"/>
                  </a:lnTo>
                  <a:lnTo>
                    <a:pt x="409934" y="607851"/>
                  </a:lnTo>
                  <a:lnTo>
                    <a:pt x="409934" y="564057"/>
                  </a:lnTo>
                  <a:cubicBezTo>
                    <a:pt x="409934" y="536753"/>
                    <a:pt x="395799" y="511060"/>
                    <a:pt x="371064" y="493649"/>
                  </a:cubicBezTo>
                  <a:cubicBezTo>
                    <a:pt x="356161" y="483142"/>
                    <a:pt x="338032" y="476086"/>
                    <a:pt x="318596" y="473018"/>
                  </a:cubicBezTo>
                  <a:lnTo>
                    <a:pt x="318596" y="430068"/>
                  </a:lnTo>
                  <a:cubicBezTo>
                    <a:pt x="337724" y="428457"/>
                    <a:pt x="356238" y="423855"/>
                    <a:pt x="373906" y="416416"/>
                  </a:cubicBezTo>
                  <a:cubicBezTo>
                    <a:pt x="395799" y="407212"/>
                    <a:pt x="415388" y="394020"/>
                    <a:pt x="432211" y="377224"/>
                  </a:cubicBezTo>
                  <a:cubicBezTo>
                    <a:pt x="449034" y="360427"/>
                    <a:pt x="462247" y="340792"/>
                    <a:pt x="471466" y="319011"/>
                  </a:cubicBezTo>
                  <a:cubicBezTo>
                    <a:pt x="477765" y="304208"/>
                    <a:pt x="481990" y="288869"/>
                    <a:pt x="484141" y="273069"/>
                  </a:cubicBezTo>
                  <a:cubicBezTo>
                    <a:pt x="488519" y="269848"/>
                    <a:pt x="492898" y="266397"/>
                    <a:pt x="497353" y="262715"/>
                  </a:cubicBezTo>
                  <a:cubicBezTo>
                    <a:pt x="523241" y="241163"/>
                    <a:pt x="544290" y="215316"/>
                    <a:pt x="560037" y="185941"/>
                  </a:cubicBezTo>
                  <a:cubicBezTo>
                    <a:pt x="579396" y="149741"/>
                    <a:pt x="590381" y="108478"/>
                    <a:pt x="592762" y="63226"/>
                  </a:cubicBezTo>
                  <a:cubicBezTo>
                    <a:pt x="593607" y="47043"/>
                    <a:pt x="587615" y="30937"/>
                    <a:pt x="576400" y="19126"/>
                  </a:cubicBezTo>
                  <a:cubicBezTo>
                    <a:pt x="565184" y="7314"/>
                    <a:pt x="549360" y="565"/>
                    <a:pt x="533074" y="565"/>
                  </a:cubicBezTo>
                  <a:lnTo>
                    <a:pt x="485907" y="565"/>
                  </a:lnTo>
                  <a:lnTo>
                    <a:pt x="442044" y="565"/>
                  </a:lnTo>
                  <a:lnTo>
                    <a:pt x="372830" y="565"/>
                  </a:lnTo>
                  <a:lnTo>
                    <a:pt x="335036" y="565"/>
                  </a:lnTo>
                  <a:lnTo>
                    <a:pt x="258294" y="565"/>
                  </a:lnTo>
                  <a:lnTo>
                    <a:pt x="220576" y="565"/>
                  </a:lnTo>
                  <a:lnTo>
                    <a:pt x="151362" y="565"/>
                  </a:lnTo>
                  <a:lnTo>
                    <a:pt x="107499" y="565"/>
                  </a:lnTo>
                  <a:close/>
                  <a:moveTo>
                    <a:pt x="60304" y="0"/>
                  </a:moveTo>
                  <a:lnTo>
                    <a:pt x="533037" y="0"/>
                  </a:lnTo>
                  <a:cubicBezTo>
                    <a:pt x="549476" y="0"/>
                    <a:pt x="565454" y="6826"/>
                    <a:pt x="576746" y="18790"/>
                  </a:cubicBezTo>
                  <a:cubicBezTo>
                    <a:pt x="588038" y="30678"/>
                    <a:pt x="594030" y="46861"/>
                    <a:pt x="593185" y="63273"/>
                  </a:cubicBezTo>
                  <a:cubicBezTo>
                    <a:pt x="590881" y="108523"/>
                    <a:pt x="579819" y="149939"/>
                    <a:pt x="560384" y="186139"/>
                  </a:cubicBezTo>
                  <a:cubicBezTo>
                    <a:pt x="544637" y="215589"/>
                    <a:pt x="523512" y="241436"/>
                    <a:pt x="497624" y="263064"/>
                  </a:cubicBezTo>
                  <a:cubicBezTo>
                    <a:pt x="493400" y="266592"/>
                    <a:pt x="489021" y="270043"/>
                    <a:pt x="484566" y="273341"/>
                  </a:cubicBezTo>
                  <a:cubicBezTo>
                    <a:pt x="482415" y="289063"/>
                    <a:pt x="478113" y="304556"/>
                    <a:pt x="471891" y="319204"/>
                  </a:cubicBezTo>
                  <a:cubicBezTo>
                    <a:pt x="462673" y="341062"/>
                    <a:pt x="449383" y="360696"/>
                    <a:pt x="432560" y="377492"/>
                  </a:cubicBezTo>
                  <a:cubicBezTo>
                    <a:pt x="415660" y="394365"/>
                    <a:pt x="395995" y="407557"/>
                    <a:pt x="374102" y="416837"/>
                  </a:cubicBezTo>
                  <a:cubicBezTo>
                    <a:pt x="356588" y="424200"/>
                    <a:pt x="338075" y="428801"/>
                    <a:pt x="319101" y="430565"/>
                  </a:cubicBezTo>
                  <a:lnTo>
                    <a:pt x="319101" y="472517"/>
                  </a:lnTo>
                  <a:cubicBezTo>
                    <a:pt x="338536" y="475662"/>
                    <a:pt x="356588" y="482795"/>
                    <a:pt x="371337" y="493225"/>
                  </a:cubicBezTo>
                  <a:cubicBezTo>
                    <a:pt x="396226" y="510711"/>
                    <a:pt x="410437" y="536558"/>
                    <a:pt x="410437" y="564014"/>
                  </a:cubicBezTo>
                  <a:lnTo>
                    <a:pt x="410437" y="608344"/>
                  </a:lnTo>
                  <a:lnTo>
                    <a:pt x="182904" y="608344"/>
                  </a:lnTo>
                  <a:lnTo>
                    <a:pt x="182904" y="564014"/>
                  </a:lnTo>
                  <a:cubicBezTo>
                    <a:pt x="182904" y="536558"/>
                    <a:pt x="197115" y="510711"/>
                    <a:pt x="222004" y="493225"/>
                  </a:cubicBezTo>
                  <a:cubicBezTo>
                    <a:pt x="236753" y="482795"/>
                    <a:pt x="254805" y="475662"/>
                    <a:pt x="274240" y="472517"/>
                  </a:cubicBezTo>
                  <a:lnTo>
                    <a:pt x="274240" y="430565"/>
                  </a:lnTo>
                  <a:cubicBezTo>
                    <a:pt x="255266" y="428801"/>
                    <a:pt x="236753" y="424200"/>
                    <a:pt x="219239" y="416837"/>
                  </a:cubicBezTo>
                  <a:cubicBezTo>
                    <a:pt x="197346" y="407557"/>
                    <a:pt x="177681" y="394365"/>
                    <a:pt x="160781" y="377492"/>
                  </a:cubicBezTo>
                  <a:cubicBezTo>
                    <a:pt x="143958" y="360696"/>
                    <a:pt x="130668" y="341062"/>
                    <a:pt x="121450" y="319204"/>
                  </a:cubicBezTo>
                  <a:cubicBezTo>
                    <a:pt x="115228" y="304479"/>
                    <a:pt x="110926" y="289063"/>
                    <a:pt x="108699" y="273341"/>
                  </a:cubicBezTo>
                  <a:cubicBezTo>
                    <a:pt x="104243" y="270043"/>
                    <a:pt x="99865" y="266592"/>
                    <a:pt x="95717" y="263064"/>
                  </a:cubicBezTo>
                  <a:cubicBezTo>
                    <a:pt x="69752" y="241436"/>
                    <a:pt x="48628" y="215589"/>
                    <a:pt x="32880" y="186139"/>
                  </a:cubicBezTo>
                  <a:cubicBezTo>
                    <a:pt x="13522" y="149939"/>
                    <a:pt x="2460" y="108523"/>
                    <a:pt x="79" y="63273"/>
                  </a:cubicBezTo>
                  <a:cubicBezTo>
                    <a:pt x="-766" y="46861"/>
                    <a:pt x="5226" y="30678"/>
                    <a:pt x="16595" y="18790"/>
                  </a:cubicBezTo>
                  <a:cubicBezTo>
                    <a:pt x="27887" y="6826"/>
                    <a:pt x="43865" y="0"/>
                    <a:pt x="60304" y="0"/>
                  </a:cubicBez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53" name="组合 52"/>
          <p:cNvGrpSpPr/>
          <p:nvPr/>
        </p:nvGrpSpPr>
        <p:grpSpPr>
          <a:xfrm>
            <a:off x="4020546" y="5288244"/>
            <a:ext cx="1051655" cy="1051655"/>
            <a:chOff x="6193573" y="2020692"/>
            <a:chExt cx="1585477" cy="1585477"/>
          </a:xfrm>
        </p:grpSpPr>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rcRect l="54670" t="24233" r="24735" b="39153"/>
            <a:stretch>
              <a:fillRect/>
            </a:stretch>
          </p:blipFill>
          <p:spPr>
            <a:xfrm>
              <a:off x="6193573" y="2020692"/>
              <a:ext cx="1585477" cy="1585477"/>
            </a:xfrm>
            <a:custGeom>
              <a:avLst/>
              <a:gdLst>
                <a:gd name="connsiteX0" fmla="*/ 1255482 w 2510964"/>
                <a:gd name="connsiteY0" fmla="*/ 0 h 2510964"/>
                <a:gd name="connsiteX1" fmla="*/ 2510964 w 2510964"/>
                <a:gd name="connsiteY1" fmla="*/ 1255482 h 2510964"/>
                <a:gd name="connsiteX2" fmla="*/ 1255482 w 2510964"/>
                <a:gd name="connsiteY2" fmla="*/ 2510964 h 2510964"/>
                <a:gd name="connsiteX3" fmla="*/ 0 w 2510964"/>
                <a:gd name="connsiteY3" fmla="*/ 1255482 h 2510964"/>
              </a:gdLst>
              <a:ahLst/>
              <a:cxnLst>
                <a:cxn ang="0">
                  <a:pos x="connsiteX0" y="connsiteY0"/>
                </a:cxn>
                <a:cxn ang="0">
                  <a:pos x="connsiteX1" y="connsiteY1"/>
                </a:cxn>
                <a:cxn ang="0">
                  <a:pos x="connsiteX2" y="connsiteY2"/>
                </a:cxn>
                <a:cxn ang="0">
                  <a:pos x="connsiteX3" y="connsiteY3"/>
                </a:cxn>
              </a:cxnLst>
              <a:rect l="l" t="t" r="r" b="b"/>
              <a:pathLst>
                <a:path w="2510964" h="2510964">
                  <a:moveTo>
                    <a:pt x="1255482" y="0"/>
                  </a:moveTo>
                  <a:lnTo>
                    <a:pt x="2510964" y="1255482"/>
                  </a:lnTo>
                  <a:lnTo>
                    <a:pt x="1255482" y="2510964"/>
                  </a:lnTo>
                  <a:lnTo>
                    <a:pt x="0" y="1255482"/>
                  </a:lnTo>
                  <a:close/>
                </a:path>
              </a:pathLst>
            </a:custGeom>
          </p:spPr>
        </p:pic>
        <p:sp>
          <p:nvSpPr>
            <p:cNvPr id="55" name="椭圆 23"/>
            <p:cNvSpPr/>
            <p:nvPr/>
          </p:nvSpPr>
          <p:spPr>
            <a:xfrm>
              <a:off x="6739646" y="2561307"/>
              <a:ext cx="496271" cy="495483"/>
            </a:xfrm>
            <a:custGeom>
              <a:avLst/>
              <a:gdLst>
                <a:gd name="connsiteX0" fmla="*/ 138699 w 603657"/>
                <a:gd name="connsiteY0" fmla="*/ 230325 h 602699"/>
                <a:gd name="connsiteX1" fmla="*/ 369371 w 603657"/>
                <a:gd name="connsiteY1" fmla="*/ 230325 h 602699"/>
                <a:gd name="connsiteX2" fmla="*/ 392837 w 603657"/>
                <a:gd name="connsiteY2" fmla="*/ 253753 h 602699"/>
                <a:gd name="connsiteX3" fmla="*/ 369371 w 603657"/>
                <a:gd name="connsiteY3" fmla="*/ 277180 h 602699"/>
                <a:gd name="connsiteX4" fmla="*/ 138699 w 603657"/>
                <a:gd name="connsiteY4" fmla="*/ 277180 h 602699"/>
                <a:gd name="connsiteX5" fmla="*/ 115233 w 603657"/>
                <a:gd name="connsiteY5" fmla="*/ 253753 h 602699"/>
                <a:gd name="connsiteX6" fmla="*/ 138699 w 603657"/>
                <a:gd name="connsiteY6" fmla="*/ 230325 h 602699"/>
                <a:gd name="connsiteX7" fmla="*/ 254159 w 603657"/>
                <a:gd name="connsiteY7" fmla="*/ 46866 h 602699"/>
                <a:gd name="connsiteX8" fmla="*/ 46936 w 603657"/>
                <a:gd name="connsiteY8" fmla="*/ 253780 h 602699"/>
                <a:gd name="connsiteX9" fmla="*/ 254159 w 603657"/>
                <a:gd name="connsiteY9" fmla="*/ 460460 h 602699"/>
                <a:gd name="connsiteX10" fmla="*/ 461147 w 603657"/>
                <a:gd name="connsiteY10" fmla="*/ 253780 h 602699"/>
                <a:gd name="connsiteX11" fmla="*/ 254159 w 603657"/>
                <a:gd name="connsiteY11" fmla="*/ 46866 h 602699"/>
                <a:gd name="connsiteX12" fmla="*/ 254159 w 603657"/>
                <a:gd name="connsiteY12" fmla="*/ 0 h 602699"/>
                <a:gd name="connsiteX13" fmla="*/ 508083 w 603657"/>
                <a:gd name="connsiteY13" fmla="*/ 253780 h 602699"/>
                <a:gd name="connsiteX14" fmla="*/ 449413 w 603657"/>
                <a:gd name="connsiteY14" fmla="*/ 415703 h 602699"/>
                <a:gd name="connsiteX15" fmla="*/ 596793 w 603657"/>
                <a:gd name="connsiteY15" fmla="*/ 562629 h 602699"/>
                <a:gd name="connsiteX16" fmla="*/ 596793 w 603657"/>
                <a:gd name="connsiteY16" fmla="*/ 595904 h 602699"/>
                <a:gd name="connsiteX17" fmla="*/ 580130 w 603657"/>
                <a:gd name="connsiteY17" fmla="*/ 602699 h 602699"/>
                <a:gd name="connsiteX18" fmla="*/ 563468 w 603657"/>
                <a:gd name="connsiteY18" fmla="*/ 595904 h 602699"/>
                <a:gd name="connsiteX19" fmla="*/ 416323 w 603657"/>
                <a:gd name="connsiteY19" fmla="*/ 448744 h 602699"/>
                <a:gd name="connsiteX20" fmla="*/ 254159 w 603657"/>
                <a:gd name="connsiteY20" fmla="*/ 507326 h 602699"/>
                <a:gd name="connsiteX21" fmla="*/ 0 w 603657"/>
                <a:gd name="connsiteY21" fmla="*/ 253780 h 602699"/>
                <a:gd name="connsiteX22" fmla="*/ 254159 w 603657"/>
                <a:gd name="connsiteY22" fmla="*/ 0 h 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3657" h="602699">
                  <a:moveTo>
                    <a:pt x="138699" y="230325"/>
                  </a:moveTo>
                  <a:lnTo>
                    <a:pt x="369371" y="230325"/>
                  </a:lnTo>
                  <a:cubicBezTo>
                    <a:pt x="382277" y="230325"/>
                    <a:pt x="392837" y="240633"/>
                    <a:pt x="392837" y="253753"/>
                  </a:cubicBezTo>
                  <a:cubicBezTo>
                    <a:pt x="392837" y="266638"/>
                    <a:pt x="382277" y="277180"/>
                    <a:pt x="369371" y="277180"/>
                  </a:cubicBezTo>
                  <a:lnTo>
                    <a:pt x="138699" y="277180"/>
                  </a:lnTo>
                  <a:cubicBezTo>
                    <a:pt x="125793" y="277180"/>
                    <a:pt x="115233" y="266638"/>
                    <a:pt x="115233" y="253753"/>
                  </a:cubicBezTo>
                  <a:cubicBezTo>
                    <a:pt x="115233" y="240633"/>
                    <a:pt x="125793" y="230325"/>
                    <a:pt x="138699" y="230325"/>
                  </a:cubicBezTo>
                  <a:close/>
                  <a:moveTo>
                    <a:pt x="254159" y="46866"/>
                  </a:moveTo>
                  <a:cubicBezTo>
                    <a:pt x="139870" y="46866"/>
                    <a:pt x="46936" y="139661"/>
                    <a:pt x="46936" y="253780"/>
                  </a:cubicBezTo>
                  <a:cubicBezTo>
                    <a:pt x="46936" y="367665"/>
                    <a:pt x="139870" y="460460"/>
                    <a:pt x="254159" y="460460"/>
                  </a:cubicBezTo>
                  <a:cubicBezTo>
                    <a:pt x="368214" y="460460"/>
                    <a:pt x="461147" y="367665"/>
                    <a:pt x="461147" y="253780"/>
                  </a:cubicBezTo>
                  <a:cubicBezTo>
                    <a:pt x="461147" y="139661"/>
                    <a:pt x="368214" y="46866"/>
                    <a:pt x="254159" y="46866"/>
                  </a:cubicBezTo>
                  <a:close/>
                  <a:moveTo>
                    <a:pt x="254159" y="0"/>
                  </a:moveTo>
                  <a:cubicBezTo>
                    <a:pt x="394029" y="0"/>
                    <a:pt x="508083" y="113885"/>
                    <a:pt x="508083" y="253780"/>
                  </a:cubicBezTo>
                  <a:cubicBezTo>
                    <a:pt x="508083" y="315175"/>
                    <a:pt x="486023" y="371649"/>
                    <a:pt x="449413" y="415703"/>
                  </a:cubicBezTo>
                  <a:lnTo>
                    <a:pt x="596793" y="562629"/>
                  </a:lnTo>
                  <a:cubicBezTo>
                    <a:pt x="605945" y="571767"/>
                    <a:pt x="605945" y="586765"/>
                    <a:pt x="596793" y="595904"/>
                  </a:cubicBezTo>
                  <a:cubicBezTo>
                    <a:pt x="592099" y="600356"/>
                    <a:pt x="586232" y="602699"/>
                    <a:pt x="580130" y="602699"/>
                  </a:cubicBezTo>
                  <a:cubicBezTo>
                    <a:pt x="574029" y="602699"/>
                    <a:pt x="568162" y="600356"/>
                    <a:pt x="563468" y="595904"/>
                  </a:cubicBezTo>
                  <a:lnTo>
                    <a:pt x="416323" y="448744"/>
                  </a:lnTo>
                  <a:cubicBezTo>
                    <a:pt x="372203" y="485299"/>
                    <a:pt x="315645" y="507326"/>
                    <a:pt x="254159" y="507326"/>
                  </a:cubicBezTo>
                  <a:cubicBezTo>
                    <a:pt x="114055" y="507326"/>
                    <a:pt x="0" y="393442"/>
                    <a:pt x="0" y="253780"/>
                  </a:cubicBezTo>
                  <a:cubicBezTo>
                    <a:pt x="0" y="113885"/>
                    <a:pt x="114055" y="0"/>
                    <a:pt x="254159" y="0"/>
                  </a:cubicBez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21" name="组合 20"/>
          <p:cNvGrpSpPr/>
          <p:nvPr/>
        </p:nvGrpSpPr>
        <p:grpSpPr>
          <a:xfrm>
            <a:off x="884556" y="3056466"/>
            <a:ext cx="2929251" cy="2929251"/>
            <a:chOff x="1732281" y="2488141"/>
            <a:chExt cx="2929251" cy="2929251"/>
          </a:xfrm>
        </p:grpSpPr>
        <p:sp>
          <p:nvSpPr>
            <p:cNvPr id="22" name="菱形 21"/>
            <p:cNvSpPr/>
            <p:nvPr/>
          </p:nvSpPr>
          <p:spPr>
            <a:xfrm>
              <a:off x="1732281" y="2488141"/>
              <a:ext cx="2929251" cy="2929251"/>
            </a:xfrm>
            <a:prstGeom prst="diamond">
              <a:avLst/>
            </a:pr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31"/>
            <p:cNvSpPr/>
            <p:nvPr/>
          </p:nvSpPr>
          <p:spPr>
            <a:xfrm>
              <a:off x="2809246" y="3484813"/>
              <a:ext cx="789444" cy="915590"/>
            </a:xfrm>
            <a:custGeom>
              <a:avLst/>
              <a:gdLst>
                <a:gd name="connsiteX0" fmla="*/ 232301 w 523313"/>
                <a:gd name="connsiteY0" fmla="*/ 453100 h 606933"/>
                <a:gd name="connsiteX1" fmla="*/ 443362 w 523313"/>
                <a:gd name="connsiteY1" fmla="*/ 453100 h 606933"/>
                <a:gd name="connsiteX2" fmla="*/ 443362 w 523313"/>
                <a:gd name="connsiteY2" fmla="*/ 496498 h 606933"/>
                <a:gd name="connsiteX3" fmla="*/ 232301 w 523313"/>
                <a:gd name="connsiteY3" fmla="*/ 496498 h 606933"/>
                <a:gd name="connsiteX4" fmla="*/ 166906 w 523313"/>
                <a:gd name="connsiteY4" fmla="*/ 405116 h 606933"/>
                <a:gd name="connsiteX5" fmla="*/ 197654 w 523313"/>
                <a:gd name="connsiteY5" fmla="*/ 435818 h 606933"/>
                <a:gd name="connsiteX6" fmla="*/ 118601 w 523313"/>
                <a:gd name="connsiteY6" fmla="*/ 514704 h 606933"/>
                <a:gd name="connsiteX7" fmla="*/ 70777 w 523313"/>
                <a:gd name="connsiteY7" fmla="*/ 466951 h 606933"/>
                <a:gd name="connsiteX8" fmla="*/ 101525 w 523313"/>
                <a:gd name="connsiteY8" fmla="*/ 436249 h 606933"/>
                <a:gd name="connsiteX9" fmla="*/ 118601 w 523313"/>
                <a:gd name="connsiteY9" fmla="*/ 453300 h 606933"/>
                <a:gd name="connsiteX10" fmla="*/ 232301 w 523313"/>
                <a:gd name="connsiteY10" fmla="*/ 344783 h 606933"/>
                <a:gd name="connsiteX11" fmla="*/ 443362 w 523313"/>
                <a:gd name="connsiteY11" fmla="*/ 344783 h 606933"/>
                <a:gd name="connsiteX12" fmla="*/ 443362 w 523313"/>
                <a:gd name="connsiteY12" fmla="*/ 388251 h 606933"/>
                <a:gd name="connsiteX13" fmla="*/ 232301 w 523313"/>
                <a:gd name="connsiteY13" fmla="*/ 388251 h 606933"/>
                <a:gd name="connsiteX14" fmla="*/ 166906 w 523313"/>
                <a:gd name="connsiteY14" fmla="*/ 296939 h 606933"/>
                <a:gd name="connsiteX15" fmla="*/ 197654 w 523313"/>
                <a:gd name="connsiteY15" fmla="*/ 327627 h 606933"/>
                <a:gd name="connsiteX16" fmla="*/ 118601 w 523313"/>
                <a:gd name="connsiteY16" fmla="*/ 406527 h 606933"/>
                <a:gd name="connsiteX17" fmla="*/ 70777 w 523313"/>
                <a:gd name="connsiteY17" fmla="*/ 358795 h 606933"/>
                <a:gd name="connsiteX18" fmla="*/ 101525 w 523313"/>
                <a:gd name="connsiteY18" fmla="*/ 328106 h 606933"/>
                <a:gd name="connsiteX19" fmla="*/ 118601 w 523313"/>
                <a:gd name="connsiteY19" fmla="*/ 345150 h 606933"/>
                <a:gd name="connsiteX20" fmla="*/ 232301 w 523313"/>
                <a:gd name="connsiteY20" fmla="*/ 236606 h 606933"/>
                <a:gd name="connsiteX21" fmla="*/ 443362 w 523313"/>
                <a:gd name="connsiteY21" fmla="*/ 236606 h 606933"/>
                <a:gd name="connsiteX22" fmla="*/ 443362 w 523313"/>
                <a:gd name="connsiteY22" fmla="*/ 280004 h 606933"/>
                <a:gd name="connsiteX23" fmla="*/ 232301 w 523313"/>
                <a:gd name="connsiteY23" fmla="*/ 280004 h 606933"/>
                <a:gd name="connsiteX24" fmla="*/ 166906 w 523313"/>
                <a:gd name="connsiteY24" fmla="*/ 188762 h 606933"/>
                <a:gd name="connsiteX25" fmla="*/ 197654 w 523313"/>
                <a:gd name="connsiteY25" fmla="*/ 219470 h 606933"/>
                <a:gd name="connsiteX26" fmla="*/ 118601 w 523313"/>
                <a:gd name="connsiteY26" fmla="*/ 298421 h 606933"/>
                <a:gd name="connsiteX27" fmla="*/ 70777 w 523313"/>
                <a:gd name="connsiteY27" fmla="*/ 250610 h 606933"/>
                <a:gd name="connsiteX28" fmla="*/ 101525 w 523313"/>
                <a:gd name="connsiteY28" fmla="*/ 219902 h 606933"/>
                <a:gd name="connsiteX29" fmla="*/ 118601 w 523313"/>
                <a:gd name="connsiteY29" fmla="*/ 236956 h 606933"/>
                <a:gd name="connsiteX30" fmla="*/ 393684 w 523313"/>
                <a:gd name="connsiteY30" fmla="*/ 74154 h 606933"/>
                <a:gd name="connsiteX31" fmla="*/ 393684 w 523313"/>
                <a:gd name="connsiteY31" fmla="*/ 129434 h 606933"/>
                <a:gd name="connsiteX32" fmla="*/ 449096 w 523313"/>
                <a:gd name="connsiteY32" fmla="*/ 129434 h 606933"/>
                <a:gd name="connsiteX33" fmla="*/ 43513 w 523313"/>
                <a:gd name="connsiteY33" fmla="*/ 43448 h 606933"/>
                <a:gd name="connsiteX34" fmla="*/ 43513 w 523313"/>
                <a:gd name="connsiteY34" fmla="*/ 563533 h 606933"/>
                <a:gd name="connsiteX35" fmla="*/ 479848 w 523313"/>
                <a:gd name="connsiteY35" fmla="*/ 563533 h 606933"/>
                <a:gd name="connsiteX36" fmla="*/ 479848 w 523313"/>
                <a:gd name="connsiteY36" fmla="*/ 172883 h 606933"/>
                <a:gd name="connsiteX37" fmla="*/ 350219 w 523313"/>
                <a:gd name="connsiteY37" fmla="*/ 172883 h 606933"/>
                <a:gd name="connsiteX38" fmla="*/ 350219 w 523313"/>
                <a:gd name="connsiteY38" fmla="*/ 43448 h 606933"/>
                <a:gd name="connsiteX39" fmla="*/ 0 w 523313"/>
                <a:gd name="connsiteY39" fmla="*/ 0 h 606933"/>
                <a:gd name="connsiteX40" fmla="*/ 380971 w 523313"/>
                <a:gd name="connsiteY40" fmla="*/ 0 h 606933"/>
                <a:gd name="connsiteX41" fmla="*/ 523313 w 523313"/>
                <a:gd name="connsiteY41" fmla="*/ 142177 h 606933"/>
                <a:gd name="connsiteX42" fmla="*/ 523313 w 523313"/>
                <a:gd name="connsiteY42" fmla="*/ 606933 h 606933"/>
                <a:gd name="connsiteX43" fmla="*/ 0 w 523313"/>
                <a:gd name="connsiteY43" fmla="*/ 606933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3313" h="606933">
                  <a:moveTo>
                    <a:pt x="232301" y="453100"/>
                  </a:moveTo>
                  <a:lnTo>
                    <a:pt x="443362" y="453100"/>
                  </a:lnTo>
                  <a:lnTo>
                    <a:pt x="443362" y="496498"/>
                  </a:lnTo>
                  <a:lnTo>
                    <a:pt x="232301" y="496498"/>
                  </a:lnTo>
                  <a:close/>
                  <a:moveTo>
                    <a:pt x="166906" y="405116"/>
                  </a:moveTo>
                  <a:lnTo>
                    <a:pt x="197654" y="435818"/>
                  </a:lnTo>
                  <a:lnTo>
                    <a:pt x="118601" y="514704"/>
                  </a:lnTo>
                  <a:lnTo>
                    <a:pt x="70777" y="466951"/>
                  </a:lnTo>
                  <a:lnTo>
                    <a:pt x="101525" y="436249"/>
                  </a:lnTo>
                  <a:lnTo>
                    <a:pt x="118601" y="453300"/>
                  </a:lnTo>
                  <a:close/>
                  <a:moveTo>
                    <a:pt x="232301" y="344783"/>
                  </a:moveTo>
                  <a:lnTo>
                    <a:pt x="443362" y="344783"/>
                  </a:lnTo>
                  <a:lnTo>
                    <a:pt x="443362" y="388251"/>
                  </a:lnTo>
                  <a:lnTo>
                    <a:pt x="232301" y="388251"/>
                  </a:lnTo>
                  <a:close/>
                  <a:moveTo>
                    <a:pt x="166906" y="296939"/>
                  </a:moveTo>
                  <a:lnTo>
                    <a:pt x="197654" y="327627"/>
                  </a:lnTo>
                  <a:lnTo>
                    <a:pt x="118601" y="406527"/>
                  </a:lnTo>
                  <a:lnTo>
                    <a:pt x="70777" y="358795"/>
                  </a:lnTo>
                  <a:lnTo>
                    <a:pt x="101525" y="328106"/>
                  </a:lnTo>
                  <a:lnTo>
                    <a:pt x="118601" y="345150"/>
                  </a:lnTo>
                  <a:close/>
                  <a:moveTo>
                    <a:pt x="232301" y="236606"/>
                  </a:moveTo>
                  <a:lnTo>
                    <a:pt x="443362" y="236606"/>
                  </a:lnTo>
                  <a:lnTo>
                    <a:pt x="443362" y="280004"/>
                  </a:lnTo>
                  <a:lnTo>
                    <a:pt x="232301" y="280004"/>
                  </a:lnTo>
                  <a:close/>
                  <a:moveTo>
                    <a:pt x="166906" y="188762"/>
                  </a:moveTo>
                  <a:lnTo>
                    <a:pt x="197654" y="219470"/>
                  </a:lnTo>
                  <a:lnTo>
                    <a:pt x="118601" y="298421"/>
                  </a:lnTo>
                  <a:lnTo>
                    <a:pt x="70777" y="250610"/>
                  </a:lnTo>
                  <a:lnTo>
                    <a:pt x="101525" y="219902"/>
                  </a:lnTo>
                  <a:lnTo>
                    <a:pt x="118601" y="236956"/>
                  </a:lnTo>
                  <a:close/>
                  <a:moveTo>
                    <a:pt x="393684" y="74154"/>
                  </a:moveTo>
                  <a:lnTo>
                    <a:pt x="393684" y="129434"/>
                  </a:lnTo>
                  <a:lnTo>
                    <a:pt x="449096" y="129434"/>
                  </a:lnTo>
                  <a:close/>
                  <a:moveTo>
                    <a:pt x="43513" y="43448"/>
                  </a:moveTo>
                  <a:lnTo>
                    <a:pt x="43513" y="563533"/>
                  </a:lnTo>
                  <a:lnTo>
                    <a:pt x="479848" y="563533"/>
                  </a:lnTo>
                  <a:lnTo>
                    <a:pt x="479848" y="172883"/>
                  </a:lnTo>
                  <a:lnTo>
                    <a:pt x="350219" y="172883"/>
                  </a:lnTo>
                  <a:lnTo>
                    <a:pt x="350219" y="43448"/>
                  </a:lnTo>
                  <a:close/>
                  <a:moveTo>
                    <a:pt x="0" y="0"/>
                  </a:moveTo>
                  <a:lnTo>
                    <a:pt x="380971" y="0"/>
                  </a:lnTo>
                  <a:lnTo>
                    <a:pt x="523313" y="142177"/>
                  </a:lnTo>
                  <a:lnTo>
                    <a:pt x="523313" y="606933"/>
                  </a:lnTo>
                  <a:lnTo>
                    <a:pt x="0" y="606933"/>
                  </a:lnTo>
                  <a:close/>
                </a:path>
              </a:pathLst>
            </a:custGeom>
            <a:solidFill>
              <a:srgbClr val="014598"/>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cxnSp>
        <p:nvCxnSpPr>
          <p:cNvPr id="33" name="直接连接符 32"/>
          <p:cNvCxnSpPr/>
          <p:nvPr/>
        </p:nvCxnSpPr>
        <p:spPr>
          <a:xfrm>
            <a:off x="3154531" y="3215071"/>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154531" y="5798614"/>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911517" y="4519017"/>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5160414" y="2780887"/>
            <a:ext cx="5484495" cy="1016000"/>
            <a:chOff x="6456575" y="3444496"/>
            <a:chExt cx="8118741" cy="1016000"/>
          </a:xfrm>
        </p:grpSpPr>
        <p:sp>
          <p:nvSpPr>
            <p:cNvPr id="38" name="矩形 37"/>
            <p:cNvSpPr/>
            <p:nvPr/>
          </p:nvSpPr>
          <p:spPr bwMode="auto">
            <a:xfrm>
              <a:off x="6456575" y="3876931"/>
              <a:ext cx="8118741" cy="583565"/>
            </a:xfrm>
            <a:prstGeom prst="rect">
              <a:avLst/>
            </a:prstGeom>
          </p:spPr>
          <p:txBody>
            <a:bodyPr wrap="square">
              <a:spAutoFit/>
              <a:scene3d>
                <a:camera prst="orthographicFront"/>
                <a:lightRig rig="threePt" dir="t"/>
              </a:scene3d>
              <a:sp3d contourW="12700"/>
            </a:bodyPr>
            <a:lstStyle/>
            <a:p>
              <a:pPr>
                <a:defRPr/>
              </a:pPr>
              <a:r>
                <a:rPr lang="zh-CN" altLang="en-US" sz="1600">
                  <a:sym typeface="+mn-ea"/>
                </a:rPr>
                <a:t>高级IR的设计挑战是计算和控制流的抽象能力，它可以捕获和表达各种DL模型。</a:t>
              </a:r>
              <a:endParaRPr lang="zh-CN" altLang="en-US" sz="1600" i="1" dirty="0">
                <a:solidFill>
                  <a:schemeClr val="tx1">
                    <a:lumMod val="65000"/>
                    <a:lumOff val="35000"/>
                  </a:schemeClr>
                </a:solidFill>
                <a:latin typeface="Century Gothic" panose="020B0502020202020204" pitchFamily="34" charset="0"/>
                <a:ea typeface="+mj-ea"/>
              </a:endParaRPr>
            </a:p>
          </p:txBody>
        </p:sp>
        <p:sp>
          <p:nvSpPr>
            <p:cNvPr id="39" name="PA-文本框 8"/>
            <p:cNvSpPr txBox="1"/>
            <p:nvPr>
              <p:custDataLst>
                <p:tags r:id="rId5"/>
              </p:custDataLst>
            </p:nvPr>
          </p:nvSpPr>
          <p:spPr>
            <a:xfrm>
              <a:off x="6456576" y="3444496"/>
              <a:ext cx="2075510" cy="460375"/>
            </a:xfrm>
            <a:prstGeom prst="rect">
              <a:avLst/>
            </a:prstGeom>
            <a:noFill/>
          </p:spPr>
          <p:txBody>
            <a:bodyPr wrap="none" rtlCol="0">
              <a:spAutoFit/>
              <a:scene3d>
                <a:camera prst="orthographicFront"/>
                <a:lightRig rig="threePt" dir="t"/>
              </a:scene3d>
              <a:sp3d contourW="12700"/>
            </a:bodyPr>
            <a:lstStyle/>
            <a:p>
              <a:r>
                <a:rPr lang="zh-CN" altLang="en-US" sz="2400" dirty="0">
                  <a:latin typeface="微软雅黑" panose="020B0503020204020204" pitchFamily="34" charset="-122"/>
                  <a:ea typeface="微软雅黑" panose="020B0503020204020204" pitchFamily="34" charset="-122"/>
                </a:rPr>
                <a:t>设计挑战</a:t>
              </a:r>
              <a:endParaRPr lang="zh-CN" altLang="en-US" sz="2400"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5160414" y="5387086"/>
            <a:ext cx="5290185" cy="1016000"/>
            <a:chOff x="6456575" y="3444496"/>
            <a:chExt cx="7831102" cy="1016000"/>
          </a:xfrm>
        </p:grpSpPr>
        <p:sp>
          <p:nvSpPr>
            <p:cNvPr id="41" name="矩形 40"/>
            <p:cNvSpPr/>
            <p:nvPr/>
          </p:nvSpPr>
          <p:spPr bwMode="auto">
            <a:xfrm>
              <a:off x="6456575" y="3876931"/>
              <a:ext cx="7831102" cy="583565"/>
            </a:xfrm>
            <a:prstGeom prst="rect">
              <a:avLst/>
            </a:prstGeom>
          </p:spPr>
          <p:txBody>
            <a:bodyPr wrap="square">
              <a:spAutoFit/>
              <a:scene3d>
                <a:camera prst="orthographicFront"/>
                <a:lightRig rig="threePt" dir="t"/>
              </a:scene3d>
              <a:sp3d contourW="12700"/>
            </a:bodyPr>
            <a:lstStyle/>
            <a:p>
              <a:pPr>
                <a:defRPr/>
              </a:pPr>
              <a:r>
                <a:rPr lang="zh-CN" altLang="en-US" sz="1600">
                  <a:sym typeface="+mn-ea"/>
                </a:rPr>
                <a:t>高级</a:t>
              </a:r>
              <a:r>
                <a:rPr lang="en-US" altLang="zh-CN" sz="1600">
                  <a:sym typeface="+mn-ea"/>
                </a:rPr>
                <a:t>IR</a:t>
              </a:r>
              <a:r>
                <a:rPr lang="zh-CN" altLang="en-US" sz="1600">
                  <a:sym typeface="+mn-ea"/>
                </a:rPr>
                <a:t>还包含用于编译的丰富语义信息，并为自定义运算符提供了可扩展性。</a:t>
              </a:r>
              <a:endParaRPr lang="zh-CN" altLang="en-US" sz="1600" i="1" dirty="0">
                <a:solidFill>
                  <a:schemeClr val="tx1">
                    <a:lumMod val="65000"/>
                    <a:lumOff val="35000"/>
                  </a:schemeClr>
                </a:solidFill>
                <a:latin typeface="Century Gothic" panose="020B0502020202020204" pitchFamily="34" charset="0"/>
                <a:ea typeface="+mj-ea"/>
              </a:endParaRPr>
            </a:p>
          </p:txBody>
        </p:sp>
        <p:sp>
          <p:nvSpPr>
            <p:cNvPr id="42" name="PA-文本框 8"/>
            <p:cNvSpPr txBox="1"/>
            <p:nvPr>
              <p:custDataLst>
                <p:tags r:id="rId6"/>
              </p:custDataLst>
            </p:nvPr>
          </p:nvSpPr>
          <p:spPr>
            <a:xfrm>
              <a:off x="6456576" y="3444496"/>
              <a:ext cx="1173114" cy="460375"/>
            </a:xfrm>
            <a:prstGeom prst="rect">
              <a:avLst/>
            </a:prstGeom>
            <a:noFill/>
          </p:spPr>
          <p:txBody>
            <a:bodyPr wrap="none" rtlCol="0">
              <a:spAutoFit/>
              <a:scene3d>
                <a:camera prst="orthographicFront"/>
                <a:lightRig rig="threePt" dir="t"/>
              </a:scene3d>
              <a:sp3d contourW="12700"/>
            </a:bodyPr>
            <a:lstStyle/>
            <a:p>
              <a:r>
                <a:rPr lang="zh-CN" altLang="en-US" sz="2400" dirty="0">
                  <a:latin typeface="微软雅黑" panose="020B0503020204020204" pitchFamily="34" charset="-122"/>
                  <a:ea typeface="微软雅黑" panose="020B0503020204020204" pitchFamily="34" charset="-122"/>
                </a:rPr>
                <a:t>其他</a:t>
              </a:r>
              <a:endParaRPr lang="zh-CN" altLang="en-US" sz="2400" dirty="0">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5916514" y="4094937"/>
            <a:ext cx="4839335" cy="1016000"/>
            <a:chOff x="6456575" y="3444496"/>
            <a:chExt cx="7163705" cy="1016000"/>
          </a:xfrm>
        </p:grpSpPr>
        <p:sp>
          <p:nvSpPr>
            <p:cNvPr id="44" name="矩形 43"/>
            <p:cNvSpPr/>
            <p:nvPr/>
          </p:nvSpPr>
          <p:spPr bwMode="auto">
            <a:xfrm>
              <a:off x="6456575" y="3876931"/>
              <a:ext cx="7163705" cy="583565"/>
            </a:xfrm>
            <a:prstGeom prst="rect">
              <a:avLst/>
            </a:prstGeom>
          </p:spPr>
          <p:txBody>
            <a:bodyPr wrap="square">
              <a:spAutoFit/>
              <a:scene3d>
                <a:camera prst="orthographicFront"/>
                <a:lightRig rig="threePt" dir="t"/>
              </a:scene3d>
              <a:sp3d contourW="12700"/>
            </a:bodyPr>
            <a:lstStyle/>
            <a:p>
              <a:pPr>
                <a:defRPr/>
              </a:pPr>
              <a:r>
                <a:rPr lang="zh-CN" altLang="en-US" sz="1600">
                  <a:sym typeface="+mn-ea"/>
                </a:rPr>
                <a:t>高级IR的目标是建立控制流和操作员与数据之间的依赖关系，并为图形级优化提供接口。</a:t>
              </a:r>
              <a:endParaRPr lang="zh-CN" altLang="en-US" sz="1600" i="1" dirty="0">
                <a:solidFill>
                  <a:schemeClr val="tx1">
                    <a:lumMod val="65000"/>
                    <a:lumOff val="35000"/>
                  </a:schemeClr>
                </a:solidFill>
                <a:latin typeface="Century Gothic" panose="020B0502020202020204" pitchFamily="34" charset="0"/>
                <a:ea typeface="+mj-ea"/>
              </a:endParaRPr>
            </a:p>
          </p:txBody>
        </p:sp>
        <p:sp>
          <p:nvSpPr>
            <p:cNvPr id="45" name="PA-文本框 8"/>
            <p:cNvSpPr txBox="1"/>
            <p:nvPr>
              <p:custDataLst>
                <p:tags r:id="rId7"/>
              </p:custDataLst>
            </p:nvPr>
          </p:nvSpPr>
          <p:spPr>
            <a:xfrm>
              <a:off x="6456576" y="3444496"/>
              <a:ext cx="1173114" cy="460375"/>
            </a:xfrm>
            <a:prstGeom prst="rect">
              <a:avLst/>
            </a:prstGeom>
            <a:noFill/>
          </p:spPr>
          <p:txBody>
            <a:bodyPr wrap="none" rtlCol="0">
              <a:spAutoFit/>
              <a:scene3d>
                <a:camera prst="orthographicFront"/>
                <a:lightRig rig="threePt" dir="t"/>
              </a:scene3d>
              <a:sp3d contourW="12700"/>
            </a:bodyPr>
            <a:lstStyle/>
            <a:p>
              <a:r>
                <a:rPr lang="zh-CN" altLang="en-US" sz="2400" dirty="0">
                  <a:latin typeface="微软雅黑" panose="020B0503020204020204" pitchFamily="34" charset="-122"/>
                  <a:ea typeface="微软雅黑" panose="020B0503020204020204" pitchFamily="34" charset="-122"/>
                </a:rPr>
                <a:t>目标</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04</a:t>
            </a:r>
            <a:endParaRPr lang="zh-CN" altLang="en-US" sz="2800" dirty="0">
              <a:latin typeface="Century Gothic" panose="020B0502020202020204" pitchFamily="34" charset="0"/>
            </a:endParaRPr>
          </a:p>
        </p:txBody>
      </p:sp>
      <p:sp>
        <p:nvSpPr>
          <p:cNvPr id="6" name="文本框 5"/>
          <p:cNvSpPr txBox="1"/>
          <p:nvPr/>
        </p:nvSpPr>
        <p:spPr>
          <a:xfrm>
            <a:off x="1724025" y="589280"/>
            <a:ext cx="602742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latin typeface="微软雅黑" panose="020B0503020204020204" pitchFamily="34" charset="-122"/>
                <a:ea typeface="微软雅黑" panose="020B0503020204020204" pitchFamily="34" charset="-122"/>
              </a:rPr>
              <a:t>DL编译器的关键组件</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低级</a:t>
            </a:r>
            <a:r>
              <a:rPr lang="en-US" altLang="zh-CN" sz="3200" dirty="0">
                <a:latin typeface="微软雅黑" panose="020B0503020204020204" pitchFamily="34" charset="-122"/>
                <a:ea typeface="微软雅黑" panose="020B0503020204020204" pitchFamily="34" charset="-122"/>
              </a:rPr>
              <a:t>IR</a:t>
            </a:r>
            <a:endParaRPr lang="en-US" altLang="zh-CN"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sp>
        <p:nvSpPr>
          <p:cNvPr id="19" name="文本框 18"/>
          <p:cNvSpPr txBox="1"/>
          <p:nvPr/>
        </p:nvSpPr>
        <p:spPr>
          <a:xfrm>
            <a:off x="1403985" y="1483360"/>
            <a:ext cx="9384030" cy="922020"/>
          </a:xfrm>
          <a:prstGeom prst="rect">
            <a:avLst/>
          </a:prstGeom>
          <a:noFill/>
        </p:spPr>
        <p:txBody>
          <a:bodyPr wrap="square" rtlCol="0" anchor="t">
            <a:spAutoFit/>
          </a:bodyPr>
          <a:p>
            <a:pPr algn="l"/>
            <a:r>
              <a:rPr lang="zh-CN" altLang="en-US">
                <a:sym typeface="+mn-ea"/>
              </a:rPr>
              <a:t>低级IR设计用于针对不同硬件目标的硬件特定优化和代码生成。与高级IR相比，低级IR以更细粒度的表示形式描述DL模型的计算，它通过提供接口来优化计算和内存访问，从而实现与目标相关的优化。可将低级IR分为</a:t>
            </a:r>
            <a:r>
              <a:rPr lang="zh-CN" altLang="en-US">
                <a:sym typeface="+mn-ea"/>
              </a:rPr>
              <a:t>以下三类：</a:t>
            </a:r>
            <a:endParaRPr lang="zh-CN" altLang="en-US">
              <a:sym typeface="+mn-ea"/>
            </a:endParaRPr>
          </a:p>
        </p:txBody>
      </p:sp>
      <p:grpSp>
        <p:nvGrpSpPr>
          <p:cNvPr id="47" name="组合 46"/>
          <p:cNvGrpSpPr/>
          <p:nvPr/>
        </p:nvGrpSpPr>
        <p:grpSpPr>
          <a:xfrm>
            <a:off x="1690865" y="2659399"/>
            <a:ext cx="1051655" cy="1051655"/>
            <a:chOff x="2632332" y="2020692"/>
            <a:chExt cx="1585477" cy="1585477"/>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rcRect l="12902" t="24233" r="66503" b="39153"/>
            <a:stretch>
              <a:fillRect/>
            </a:stretch>
          </p:blipFill>
          <p:spPr>
            <a:xfrm>
              <a:off x="2632332" y="2020692"/>
              <a:ext cx="1585477" cy="1585477"/>
            </a:xfrm>
            <a:custGeom>
              <a:avLst/>
              <a:gdLst>
                <a:gd name="connsiteX0" fmla="*/ 1255482 w 2510964"/>
                <a:gd name="connsiteY0" fmla="*/ 0 h 2510964"/>
                <a:gd name="connsiteX1" fmla="*/ 2510964 w 2510964"/>
                <a:gd name="connsiteY1" fmla="*/ 1255482 h 2510964"/>
                <a:gd name="connsiteX2" fmla="*/ 1255482 w 2510964"/>
                <a:gd name="connsiteY2" fmla="*/ 2510964 h 2510964"/>
                <a:gd name="connsiteX3" fmla="*/ 0 w 2510964"/>
                <a:gd name="connsiteY3" fmla="*/ 1255482 h 2510964"/>
              </a:gdLst>
              <a:ahLst/>
              <a:cxnLst>
                <a:cxn ang="0">
                  <a:pos x="connsiteX0" y="connsiteY0"/>
                </a:cxn>
                <a:cxn ang="0">
                  <a:pos x="connsiteX1" y="connsiteY1"/>
                </a:cxn>
                <a:cxn ang="0">
                  <a:pos x="connsiteX2" y="connsiteY2"/>
                </a:cxn>
                <a:cxn ang="0">
                  <a:pos x="connsiteX3" y="connsiteY3"/>
                </a:cxn>
              </a:cxnLst>
              <a:rect l="l" t="t" r="r" b="b"/>
              <a:pathLst>
                <a:path w="2510964" h="2510964">
                  <a:moveTo>
                    <a:pt x="1255482" y="0"/>
                  </a:moveTo>
                  <a:lnTo>
                    <a:pt x="2510964" y="1255482"/>
                  </a:lnTo>
                  <a:lnTo>
                    <a:pt x="1255482" y="2510964"/>
                  </a:lnTo>
                  <a:lnTo>
                    <a:pt x="0" y="1255482"/>
                  </a:lnTo>
                  <a:close/>
                </a:path>
              </a:pathLst>
            </a:custGeom>
          </p:spPr>
        </p:pic>
        <p:sp>
          <p:nvSpPr>
            <p:cNvPr id="49" name="椭圆 21"/>
            <p:cNvSpPr/>
            <p:nvPr/>
          </p:nvSpPr>
          <p:spPr>
            <a:xfrm>
              <a:off x="3218540" y="2560913"/>
              <a:ext cx="413059" cy="496270"/>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50" name="组合 49"/>
          <p:cNvGrpSpPr/>
          <p:nvPr/>
        </p:nvGrpSpPr>
        <p:grpSpPr>
          <a:xfrm>
            <a:off x="1625632" y="4173529"/>
            <a:ext cx="1051655" cy="1051655"/>
            <a:chOff x="4412952" y="2020692"/>
            <a:chExt cx="1585477" cy="1585477"/>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rcRect l="33786" t="24233" r="45619" b="39153"/>
            <a:stretch>
              <a:fillRect/>
            </a:stretch>
          </p:blipFill>
          <p:spPr>
            <a:xfrm>
              <a:off x="4412952" y="2020692"/>
              <a:ext cx="1585477" cy="1585477"/>
            </a:xfrm>
            <a:custGeom>
              <a:avLst/>
              <a:gdLst>
                <a:gd name="connsiteX0" fmla="*/ 1255482 w 2510964"/>
                <a:gd name="connsiteY0" fmla="*/ 0 h 2510964"/>
                <a:gd name="connsiteX1" fmla="*/ 2510964 w 2510964"/>
                <a:gd name="connsiteY1" fmla="*/ 1255482 h 2510964"/>
                <a:gd name="connsiteX2" fmla="*/ 1255482 w 2510964"/>
                <a:gd name="connsiteY2" fmla="*/ 2510964 h 2510964"/>
                <a:gd name="connsiteX3" fmla="*/ 0 w 2510964"/>
                <a:gd name="connsiteY3" fmla="*/ 1255482 h 2510964"/>
              </a:gdLst>
              <a:ahLst/>
              <a:cxnLst>
                <a:cxn ang="0">
                  <a:pos x="connsiteX0" y="connsiteY0"/>
                </a:cxn>
                <a:cxn ang="0">
                  <a:pos x="connsiteX1" y="connsiteY1"/>
                </a:cxn>
                <a:cxn ang="0">
                  <a:pos x="connsiteX2" y="connsiteY2"/>
                </a:cxn>
                <a:cxn ang="0">
                  <a:pos x="connsiteX3" y="connsiteY3"/>
                </a:cxn>
              </a:cxnLst>
              <a:rect l="l" t="t" r="r" b="b"/>
              <a:pathLst>
                <a:path w="2510964" h="2510964">
                  <a:moveTo>
                    <a:pt x="1255482" y="0"/>
                  </a:moveTo>
                  <a:lnTo>
                    <a:pt x="2510964" y="1255482"/>
                  </a:lnTo>
                  <a:lnTo>
                    <a:pt x="1255482" y="2510964"/>
                  </a:lnTo>
                  <a:lnTo>
                    <a:pt x="0" y="1255482"/>
                  </a:lnTo>
                  <a:close/>
                </a:path>
              </a:pathLst>
            </a:custGeom>
          </p:spPr>
        </p:pic>
        <p:sp>
          <p:nvSpPr>
            <p:cNvPr id="52" name="椭圆 22"/>
            <p:cNvSpPr/>
            <p:nvPr/>
          </p:nvSpPr>
          <p:spPr>
            <a:xfrm>
              <a:off x="4965176" y="2560913"/>
              <a:ext cx="483968" cy="496271"/>
            </a:xfrm>
            <a:custGeom>
              <a:avLst/>
              <a:gdLst>
                <a:gd name="connsiteX0" fmla="*/ 289142 w 593263"/>
                <a:gd name="connsiteY0" fmla="*/ 515850 h 608344"/>
                <a:gd name="connsiteX1" fmla="*/ 227765 w 593263"/>
                <a:gd name="connsiteY1" fmla="*/ 563478 h 608344"/>
                <a:gd name="connsiteX2" fmla="*/ 365576 w 593263"/>
                <a:gd name="connsiteY2" fmla="*/ 563478 h 608344"/>
                <a:gd name="connsiteX3" fmla="*/ 304122 w 593263"/>
                <a:gd name="connsiteY3" fmla="*/ 515850 h 608344"/>
                <a:gd name="connsiteX4" fmla="*/ 289175 w 593263"/>
                <a:gd name="connsiteY4" fmla="*/ 515431 h 608344"/>
                <a:gd name="connsiteX5" fmla="*/ 304155 w 593263"/>
                <a:gd name="connsiteY5" fmla="*/ 515431 h 608344"/>
                <a:gd name="connsiteX6" fmla="*/ 366070 w 593263"/>
                <a:gd name="connsiteY6" fmla="*/ 564057 h 608344"/>
                <a:gd name="connsiteX7" fmla="*/ 227259 w 593263"/>
                <a:gd name="connsiteY7" fmla="*/ 564057 h 608344"/>
                <a:gd name="connsiteX8" fmla="*/ 289175 w 593263"/>
                <a:gd name="connsiteY8" fmla="*/ 515431 h 608344"/>
                <a:gd name="connsiteX9" fmla="*/ 289142 w 593263"/>
                <a:gd name="connsiteY9" fmla="*/ 514853 h 608344"/>
                <a:gd name="connsiteX10" fmla="*/ 226767 w 593263"/>
                <a:gd name="connsiteY10" fmla="*/ 564014 h 608344"/>
                <a:gd name="connsiteX11" fmla="*/ 226767 w 593263"/>
                <a:gd name="connsiteY11" fmla="*/ 564475 h 608344"/>
                <a:gd name="connsiteX12" fmla="*/ 366574 w 593263"/>
                <a:gd name="connsiteY12" fmla="*/ 564475 h 608344"/>
                <a:gd name="connsiteX13" fmla="*/ 366574 w 593263"/>
                <a:gd name="connsiteY13" fmla="*/ 564014 h 608344"/>
                <a:gd name="connsiteX14" fmla="*/ 304122 w 593263"/>
                <a:gd name="connsiteY14" fmla="*/ 514853 h 608344"/>
                <a:gd name="connsiteX15" fmla="*/ 530681 w 593263"/>
                <a:gd name="connsiteY15" fmla="*/ 143537 h 608344"/>
                <a:gd name="connsiteX16" fmla="*/ 530416 w 593263"/>
                <a:gd name="connsiteY16" fmla="*/ 144771 h 608344"/>
                <a:gd name="connsiteX17" fmla="*/ 530089 w 593263"/>
                <a:gd name="connsiteY17" fmla="*/ 145272 h 608344"/>
                <a:gd name="connsiteX18" fmla="*/ 62599 w 593263"/>
                <a:gd name="connsiteY18" fmla="*/ 143295 h 608344"/>
                <a:gd name="connsiteX19" fmla="*/ 63310 w 593263"/>
                <a:gd name="connsiteY19" fmla="*/ 145377 h 608344"/>
                <a:gd name="connsiteX20" fmla="*/ 62916 w 593263"/>
                <a:gd name="connsiteY20" fmla="*/ 144771 h 608344"/>
                <a:gd name="connsiteX21" fmla="*/ 151870 w 593263"/>
                <a:gd name="connsiteY21" fmla="*/ 44867 h 608344"/>
                <a:gd name="connsiteX22" fmla="*/ 151870 w 593263"/>
                <a:gd name="connsiteY22" fmla="*/ 247725 h 608344"/>
                <a:gd name="connsiteX23" fmla="*/ 151870 w 593263"/>
                <a:gd name="connsiteY23" fmla="*/ 248568 h 608344"/>
                <a:gd name="connsiteX24" fmla="*/ 163623 w 593263"/>
                <a:gd name="connsiteY24" fmla="*/ 303712 h 608344"/>
                <a:gd name="connsiteX25" fmla="*/ 290756 w 593263"/>
                <a:gd name="connsiteY25" fmla="*/ 386466 h 608344"/>
                <a:gd name="connsiteX26" fmla="*/ 302509 w 593263"/>
                <a:gd name="connsiteY26" fmla="*/ 386466 h 608344"/>
                <a:gd name="connsiteX27" fmla="*/ 429718 w 593263"/>
                <a:gd name="connsiteY27" fmla="*/ 303712 h 608344"/>
                <a:gd name="connsiteX28" fmla="*/ 441471 w 593263"/>
                <a:gd name="connsiteY28" fmla="*/ 248568 h 608344"/>
                <a:gd name="connsiteX29" fmla="*/ 441471 w 593263"/>
                <a:gd name="connsiteY29" fmla="*/ 247725 h 608344"/>
                <a:gd name="connsiteX30" fmla="*/ 441471 w 593263"/>
                <a:gd name="connsiteY30" fmla="*/ 44867 h 608344"/>
                <a:gd name="connsiteX31" fmla="*/ 485907 w 593263"/>
                <a:gd name="connsiteY31" fmla="*/ 44359 h 608344"/>
                <a:gd name="connsiteX32" fmla="*/ 533074 w 593263"/>
                <a:gd name="connsiteY32" fmla="*/ 44359 h 608344"/>
                <a:gd name="connsiteX33" fmla="*/ 548899 w 593263"/>
                <a:gd name="connsiteY33" fmla="*/ 60926 h 608344"/>
                <a:gd name="connsiteX34" fmla="*/ 547924 w 593263"/>
                <a:gd name="connsiteY34" fmla="*/ 67809 h 608344"/>
                <a:gd name="connsiteX35" fmla="*/ 533150 w 593263"/>
                <a:gd name="connsiteY35" fmla="*/ 136289 h 608344"/>
                <a:gd name="connsiteX36" fmla="*/ 530681 w 593263"/>
                <a:gd name="connsiteY36" fmla="*/ 143537 h 608344"/>
                <a:gd name="connsiteX37" fmla="*/ 548401 w 593263"/>
                <a:gd name="connsiteY37" fmla="*/ 60896 h 608344"/>
                <a:gd name="connsiteX38" fmla="*/ 544176 w 593263"/>
                <a:gd name="connsiteY38" fmla="*/ 49622 h 608344"/>
                <a:gd name="connsiteX39" fmla="*/ 533037 w 593263"/>
                <a:gd name="connsiteY39" fmla="*/ 44867 h 608344"/>
                <a:gd name="connsiteX40" fmla="*/ 486332 w 593263"/>
                <a:gd name="connsiteY40" fmla="*/ 44867 h 608344"/>
                <a:gd name="connsiteX41" fmla="*/ 486332 w 593263"/>
                <a:gd name="connsiteY41" fmla="*/ 212368 h 608344"/>
                <a:gd name="connsiteX42" fmla="*/ 530089 w 593263"/>
                <a:gd name="connsiteY42" fmla="*/ 145272 h 608344"/>
                <a:gd name="connsiteX43" fmla="*/ 528649 w 593263"/>
                <a:gd name="connsiteY43" fmla="*/ 149497 h 608344"/>
                <a:gd name="connsiteX44" fmla="*/ 502008 w 593263"/>
                <a:gd name="connsiteY44" fmla="*/ 190019 h 608344"/>
                <a:gd name="connsiteX45" fmla="*/ 485907 w 593263"/>
                <a:gd name="connsiteY45" fmla="*/ 213629 h 608344"/>
                <a:gd name="connsiteX46" fmla="*/ 151362 w 593263"/>
                <a:gd name="connsiteY46" fmla="*/ 44359 h 608344"/>
                <a:gd name="connsiteX47" fmla="*/ 220576 w 593263"/>
                <a:gd name="connsiteY47" fmla="*/ 44359 h 608344"/>
                <a:gd name="connsiteX48" fmla="*/ 264900 w 593263"/>
                <a:gd name="connsiteY48" fmla="*/ 44359 h 608344"/>
                <a:gd name="connsiteX49" fmla="*/ 328429 w 593263"/>
                <a:gd name="connsiteY49" fmla="*/ 44359 h 608344"/>
                <a:gd name="connsiteX50" fmla="*/ 372830 w 593263"/>
                <a:gd name="connsiteY50" fmla="*/ 44359 h 608344"/>
                <a:gd name="connsiteX51" fmla="*/ 442044 w 593263"/>
                <a:gd name="connsiteY51" fmla="*/ 44359 h 608344"/>
                <a:gd name="connsiteX52" fmla="*/ 442044 w 593263"/>
                <a:gd name="connsiteY52" fmla="*/ 247759 h 608344"/>
                <a:gd name="connsiteX53" fmla="*/ 441967 w 593263"/>
                <a:gd name="connsiteY53" fmla="*/ 248603 h 608344"/>
                <a:gd name="connsiteX54" fmla="*/ 430214 w 593263"/>
                <a:gd name="connsiteY54" fmla="*/ 303978 h 608344"/>
                <a:gd name="connsiteX55" fmla="*/ 302541 w 593263"/>
                <a:gd name="connsiteY55" fmla="*/ 386964 h 608344"/>
                <a:gd name="connsiteX56" fmla="*/ 290788 w 593263"/>
                <a:gd name="connsiteY56" fmla="*/ 386964 h 608344"/>
                <a:gd name="connsiteX57" fmla="*/ 163192 w 593263"/>
                <a:gd name="connsiteY57" fmla="*/ 303978 h 608344"/>
                <a:gd name="connsiteX58" fmla="*/ 151362 w 593263"/>
                <a:gd name="connsiteY58" fmla="*/ 248603 h 608344"/>
                <a:gd name="connsiteX59" fmla="*/ 151362 w 593263"/>
                <a:gd name="connsiteY59" fmla="*/ 247759 h 608344"/>
                <a:gd name="connsiteX60" fmla="*/ 60332 w 593263"/>
                <a:gd name="connsiteY60" fmla="*/ 44359 h 608344"/>
                <a:gd name="connsiteX61" fmla="*/ 107499 w 593263"/>
                <a:gd name="connsiteY61" fmla="*/ 44359 h 608344"/>
                <a:gd name="connsiteX62" fmla="*/ 107499 w 593263"/>
                <a:gd name="connsiteY62" fmla="*/ 213629 h 608344"/>
                <a:gd name="connsiteX63" fmla="*/ 89716 w 593263"/>
                <a:gd name="connsiteY63" fmla="*/ 187576 h 608344"/>
                <a:gd name="connsiteX64" fmla="*/ 64773 w 593263"/>
                <a:gd name="connsiteY64" fmla="*/ 149662 h 608344"/>
                <a:gd name="connsiteX65" fmla="*/ 63310 w 593263"/>
                <a:gd name="connsiteY65" fmla="*/ 145377 h 608344"/>
                <a:gd name="connsiteX66" fmla="*/ 106932 w 593263"/>
                <a:gd name="connsiteY66" fmla="*/ 212368 h 608344"/>
                <a:gd name="connsiteX67" fmla="*/ 106932 w 593263"/>
                <a:gd name="connsiteY67" fmla="*/ 44867 h 608344"/>
                <a:gd name="connsiteX68" fmla="*/ 60304 w 593263"/>
                <a:gd name="connsiteY68" fmla="*/ 44867 h 608344"/>
                <a:gd name="connsiteX69" fmla="*/ 49089 w 593263"/>
                <a:gd name="connsiteY69" fmla="*/ 49622 h 608344"/>
                <a:gd name="connsiteX70" fmla="*/ 44940 w 593263"/>
                <a:gd name="connsiteY70" fmla="*/ 60896 h 608344"/>
                <a:gd name="connsiteX71" fmla="*/ 62599 w 593263"/>
                <a:gd name="connsiteY71" fmla="*/ 143295 h 608344"/>
                <a:gd name="connsiteX72" fmla="*/ 60093 w 593263"/>
                <a:gd name="connsiteY72" fmla="*/ 135955 h 608344"/>
                <a:gd name="connsiteX73" fmla="*/ 45391 w 593263"/>
                <a:gd name="connsiteY73" fmla="*/ 67700 h 608344"/>
                <a:gd name="connsiteX74" fmla="*/ 44431 w 593263"/>
                <a:gd name="connsiteY74" fmla="*/ 60926 h 608344"/>
                <a:gd name="connsiteX75" fmla="*/ 60332 w 593263"/>
                <a:gd name="connsiteY75" fmla="*/ 44359 h 608344"/>
                <a:gd name="connsiteX76" fmla="*/ 485334 w 593263"/>
                <a:gd name="connsiteY76" fmla="*/ 43793 h 608344"/>
                <a:gd name="connsiteX77" fmla="*/ 485334 w 593263"/>
                <a:gd name="connsiteY77" fmla="*/ 214899 h 608344"/>
                <a:gd name="connsiteX78" fmla="*/ 486256 w 593263"/>
                <a:gd name="connsiteY78" fmla="*/ 213979 h 608344"/>
                <a:gd name="connsiteX79" fmla="*/ 502008 w 593263"/>
                <a:gd name="connsiteY79" fmla="*/ 190019 h 608344"/>
                <a:gd name="connsiteX80" fmla="*/ 527658 w 593263"/>
                <a:gd name="connsiteY80" fmla="*/ 152406 h 608344"/>
                <a:gd name="connsiteX81" fmla="*/ 528649 w 593263"/>
                <a:gd name="connsiteY81" fmla="*/ 149497 h 608344"/>
                <a:gd name="connsiteX82" fmla="*/ 531107 w 593263"/>
                <a:gd name="connsiteY82" fmla="*/ 145759 h 608344"/>
                <a:gd name="connsiteX83" fmla="*/ 533150 w 593263"/>
                <a:gd name="connsiteY83" fmla="*/ 136289 h 608344"/>
                <a:gd name="connsiteX84" fmla="*/ 541843 w 593263"/>
                <a:gd name="connsiteY84" fmla="*/ 110778 h 608344"/>
                <a:gd name="connsiteX85" fmla="*/ 547924 w 593263"/>
                <a:gd name="connsiteY85" fmla="*/ 67809 h 608344"/>
                <a:gd name="connsiteX86" fmla="*/ 549399 w 593263"/>
                <a:gd name="connsiteY86" fmla="*/ 60973 h 608344"/>
                <a:gd name="connsiteX87" fmla="*/ 544944 w 593263"/>
                <a:gd name="connsiteY87" fmla="*/ 48931 h 608344"/>
                <a:gd name="connsiteX88" fmla="*/ 533037 w 593263"/>
                <a:gd name="connsiteY88" fmla="*/ 43793 h 608344"/>
                <a:gd name="connsiteX89" fmla="*/ 150795 w 593263"/>
                <a:gd name="connsiteY89" fmla="*/ 43793 h 608344"/>
                <a:gd name="connsiteX90" fmla="*/ 150795 w 593263"/>
                <a:gd name="connsiteY90" fmla="*/ 247725 h 608344"/>
                <a:gd name="connsiteX91" fmla="*/ 150871 w 593263"/>
                <a:gd name="connsiteY91" fmla="*/ 248568 h 608344"/>
                <a:gd name="connsiteX92" fmla="*/ 162701 w 593263"/>
                <a:gd name="connsiteY92" fmla="*/ 304095 h 608344"/>
                <a:gd name="connsiteX93" fmla="*/ 290756 w 593263"/>
                <a:gd name="connsiteY93" fmla="*/ 387463 h 608344"/>
                <a:gd name="connsiteX94" fmla="*/ 302509 w 593263"/>
                <a:gd name="connsiteY94" fmla="*/ 387463 h 608344"/>
                <a:gd name="connsiteX95" fmla="*/ 430640 w 593263"/>
                <a:gd name="connsiteY95" fmla="*/ 304095 h 608344"/>
                <a:gd name="connsiteX96" fmla="*/ 442470 w 593263"/>
                <a:gd name="connsiteY96" fmla="*/ 248568 h 608344"/>
                <a:gd name="connsiteX97" fmla="*/ 442470 w 593263"/>
                <a:gd name="connsiteY97" fmla="*/ 43793 h 608344"/>
                <a:gd name="connsiteX98" fmla="*/ 60304 w 593263"/>
                <a:gd name="connsiteY98" fmla="*/ 43793 h 608344"/>
                <a:gd name="connsiteX99" fmla="*/ 48397 w 593263"/>
                <a:gd name="connsiteY99" fmla="*/ 48931 h 608344"/>
                <a:gd name="connsiteX100" fmla="*/ 43942 w 593263"/>
                <a:gd name="connsiteY100" fmla="*/ 60973 h 608344"/>
                <a:gd name="connsiteX101" fmla="*/ 45391 w 593263"/>
                <a:gd name="connsiteY101" fmla="*/ 67700 h 608344"/>
                <a:gd name="connsiteX102" fmla="*/ 51498 w 593263"/>
                <a:gd name="connsiteY102" fmla="*/ 110778 h 608344"/>
                <a:gd name="connsiteX103" fmla="*/ 60093 w 593263"/>
                <a:gd name="connsiteY103" fmla="*/ 135955 h 608344"/>
                <a:gd name="connsiteX104" fmla="*/ 62205 w 593263"/>
                <a:gd name="connsiteY104" fmla="*/ 145759 h 608344"/>
                <a:gd name="connsiteX105" fmla="*/ 64773 w 593263"/>
                <a:gd name="connsiteY105" fmla="*/ 149662 h 608344"/>
                <a:gd name="connsiteX106" fmla="*/ 65710 w 593263"/>
                <a:gd name="connsiteY106" fmla="*/ 152406 h 608344"/>
                <a:gd name="connsiteX107" fmla="*/ 89716 w 593263"/>
                <a:gd name="connsiteY107" fmla="*/ 187576 h 608344"/>
                <a:gd name="connsiteX108" fmla="*/ 107086 w 593263"/>
                <a:gd name="connsiteY108" fmla="*/ 213979 h 608344"/>
                <a:gd name="connsiteX109" fmla="*/ 108007 w 593263"/>
                <a:gd name="connsiteY109" fmla="*/ 214899 h 608344"/>
                <a:gd name="connsiteX110" fmla="*/ 108007 w 593263"/>
                <a:gd name="connsiteY110" fmla="*/ 43793 h 608344"/>
                <a:gd name="connsiteX111" fmla="*/ 60304 w 593263"/>
                <a:gd name="connsiteY111" fmla="*/ 997 h 608344"/>
                <a:gd name="connsiteX112" fmla="*/ 533037 w 593263"/>
                <a:gd name="connsiteY112" fmla="*/ 997 h 608344"/>
                <a:gd name="connsiteX113" fmla="*/ 575978 w 593263"/>
                <a:gd name="connsiteY113" fmla="*/ 19481 h 608344"/>
                <a:gd name="connsiteX114" fmla="*/ 592187 w 593263"/>
                <a:gd name="connsiteY114" fmla="*/ 63197 h 608344"/>
                <a:gd name="connsiteX115" fmla="*/ 559539 w 593263"/>
                <a:gd name="connsiteY115" fmla="*/ 185678 h 608344"/>
                <a:gd name="connsiteX116" fmla="*/ 496933 w 593263"/>
                <a:gd name="connsiteY116" fmla="*/ 262297 h 608344"/>
                <a:gd name="connsiteX117" fmla="*/ 483797 w 593263"/>
                <a:gd name="connsiteY117" fmla="*/ 272650 h 608344"/>
                <a:gd name="connsiteX118" fmla="*/ 483644 w 593263"/>
                <a:gd name="connsiteY118" fmla="*/ 272727 h 608344"/>
                <a:gd name="connsiteX119" fmla="*/ 483567 w 593263"/>
                <a:gd name="connsiteY119" fmla="*/ 272957 h 608344"/>
                <a:gd name="connsiteX120" fmla="*/ 470969 w 593263"/>
                <a:gd name="connsiteY120" fmla="*/ 318821 h 608344"/>
                <a:gd name="connsiteX121" fmla="*/ 431792 w 593263"/>
                <a:gd name="connsiteY121" fmla="*/ 376802 h 608344"/>
                <a:gd name="connsiteX122" fmla="*/ 373718 w 593263"/>
                <a:gd name="connsiteY122" fmla="*/ 415917 h 608344"/>
                <a:gd name="connsiteX123" fmla="*/ 318563 w 593263"/>
                <a:gd name="connsiteY123" fmla="*/ 429568 h 608344"/>
                <a:gd name="connsiteX124" fmla="*/ 318103 w 593263"/>
                <a:gd name="connsiteY124" fmla="*/ 429568 h 608344"/>
                <a:gd name="connsiteX125" fmla="*/ 318103 w 593263"/>
                <a:gd name="connsiteY125" fmla="*/ 473438 h 608344"/>
                <a:gd name="connsiteX126" fmla="*/ 318487 w 593263"/>
                <a:gd name="connsiteY126" fmla="*/ 473438 h 608344"/>
                <a:gd name="connsiteX127" fmla="*/ 370722 w 593263"/>
                <a:gd name="connsiteY127" fmla="*/ 494069 h 608344"/>
                <a:gd name="connsiteX128" fmla="*/ 409438 w 593263"/>
                <a:gd name="connsiteY128" fmla="*/ 564014 h 608344"/>
                <a:gd name="connsiteX129" fmla="*/ 409438 w 593263"/>
                <a:gd name="connsiteY129" fmla="*/ 607270 h 608344"/>
                <a:gd name="connsiteX130" fmla="*/ 183903 w 593263"/>
                <a:gd name="connsiteY130" fmla="*/ 607270 h 608344"/>
                <a:gd name="connsiteX131" fmla="*/ 183903 w 593263"/>
                <a:gd name="connsiteY131" fmla="*/ 564014 h 608344"/>
                <a:gd name="connsiteX132" fmla="*/ 222542 w 593263"/>
                <a:gd name="connsiteY132" fmla="*/ 494069 h 608344"/>
                <a:gd name="connsiteX133" fmla="*/ 274778 w 593263"/>
                <a:gd name="connsiteY133" fmla="*/ 473438 h 608344"/>
                <a:gd name="connsiteX134" fmla="*/ 275239 w 593263"/>
                <a:gd name="connsiteY134" fmla="*/ 473438 h 608344"/>
                <a:gd name="connsiteX135" fmla="*/ 275239 w 593263"/>
                <a:gd name="connsiteY135" fmla="*/ 429568 h 608344"/>
                <a:gd name="connsiteX136" fmla="*/ 274778 w 593263"/>
                <a:gd name="connsiteY136" fmla="*/ 429568 h 608344"/>
                <a:gd name="connsiteX137" fmla="*/ 219623 w 593263"/>
                <a:gd name="connsiteY137" fmla="*/ 415917 h 608344"/>
                <a:gd name="connsiteX138" fmla="*/ 161549 w 593263"/>
                <a:gd name="connsiteY138" fmla="*/ 376802 h 608344"/>
                <a:gd name="connsiteX139" fmla="*/ 122372 w 593263"/>
                <a:gd name="connsiteY139" fmla="*/ 318821 h 608344"/>
                <a:gd name="connsiteX140" fmla="*/ 109697 w 593263"/>
                <a:gd name="connsiteY140" fmla="*/ 272957 h 608344"/>
                <a:gd name="connsiteX141" fmla="*/ 109697 w 593263"/>
                <a:gd name="connsiteY141" fmla="*/ 272727 h 608344"/>
                <a:gd name="connsiteX142" fmla="*/ 109544 w 593263"/>
                <a:gd name="connsiteY142" fmla="*/ 272650 h 608344"/>
                <a:gd name="connsiteX143" fmla="*/ 96331 w 593263"/>
                <a:gd name="connsiteY143" fmla="*/ 262297 h 608344"/>
                <a:gd name="connsiteX144" fmla="*/ 33802 w 593263"/>
                <a:gd name="connsiteY144" fmla="*/ 185678 h 608344"/>
                <a:gd name="connsiteX145" fmla="*/ 1155 w 593263"/>
                <a:gd name="connsiteY145" fmla="*/ 63197 h 608344"/>
                <a:gd name="connsiteX146" fmla="*/ 17286 w 593263"/>
                <a:gd name="connsiteY146" fmla="*/ 19481 h 608344"/>
                <a:gd name="connsiteX147" fmla="*/ 60304 w 593263"/>
                <a:gd name="connsiteY147" fmla="*/ 997 h 608344"/>
                <a:gd name="connsiteX148" fmla="*/ 60332 w 593263"/>
                <a:gd name="connsiteY148" fmla="*/ 565 h 608344"/>
                <a:gd name="connsiteX149" fmla="*/ 16930 w 593263"/>
                <a:gd name="connsiteY149" fmla="*/ 19126 h 608344"/>
                <a:gd name="connsiteX150" fmla="*/ 644 w 593263"/>
                <a:gd name="connsiteY150" fmla="*/ 63226 h 608344"/>
                <a:gd name="connsiteX151" fmla="*/ 33369 w 593263"/>
                <a:gd name="connsiteY151" fmla="*/ 185941 h 608344"/>
                <a:gd name="connsiteX152" fmla="*/ 96053 w 593263"/>
                <a:gd name="connsiteY152" fmla="*/ 262715 h 608344"/>
                <a:gd name="connsiteX153" fmla="*/ 109266 w 593263"/>
                <a:gd name="connsiteY153" fmla="*/ 273069 h 608344"/>
                <a:gd name="connsiteX154" fmla="*/ 121941 w 593263"/>
                <a:gd name="connsiteY154" fmla="*/ 319011 h 608344"/>
                <a:gd name="connsiteX155" fmla="*/ 161195 w 593263"/>
                <a:gd name="connsiteY155" fmla="*/ 377224 h 608344"/>
                <a:gd name="connsiteX156" fmla="*/ 219424 w 593263"/>
                <a:gd name="connsiteY156" fmla="*/ 416416 h 608344"/>
                <a:gd name="connsiteX157" fmla="*/ 274733 w 593263"/>
                <a:gd name="connsiteY157" fmla="*/ 430068 h 608344"/>
                <a:gd name="connsiteX158" fmla="*/ 274733 w 593263"/>
                <a:gd name="connsiteY158" fmla="*/ 473018 h 608344"/>
                <a:gd name="connsiteX159" fmla="*/ 222343 w 593263"/>
                <a:gd name="connsiteY159" fmla="*/ 493649 h 608344"/>
                <a:gd name="connsiteX160" fmla="*/ 183396 w 593263"/>
                <a:gd name="connsiteY160" fmla="*/ 564057 h 608344"/>
                <a:gd name="connsiteX161" fmla="*/ 183396 w 593263"/>
                <a:gd name="connsiteY161" fmla="*/ 607851 h 608344"/>
                <a:gd name="connsiteX162" fmla="*/ 227259 w 593263"/>
                <a:gd name="connsiteY162" fmla="*/ 607851 h 608344"/>
                <a:gd name="connsiteX163" fmla="*/ 366070 w 593263"/>
                <a:gd name="connsiteY163" fmla="*/ 607851 h 608344"/>
                <a:gd name="connsiteX164" fmla="*/ 409934 w 593263"/>
                <a:gd name="connsiteY164" fmla="*/ 607851 h 608344"/>
                <a:gd name="connsiteX165" fmla="*/ 409934 w 593263"/>
                <a:gd name="connsiteY165" fmla="*/ 564057 h 608344"/>
                <a:gd name="connsiteX166" fmla="*/ 371064 w 593263"/>
                <a:gd name="connsiteY166" fmla="*/ 493649 h 608344"/>
                <a:gd name="connsiteX167" fmla="*/ 318596 w 593263"/>
                <a:gd name="connsiteY167" fmla="*/ 473018 h 608344"/>
                <a:gd name="connsiteX168" fmla="*/ 318596 w 593263"/>
                <a:gd name="connsiteY168" fmla="*/ 430068 h 608344"/>
                <a:gd name="connsiteX169" fmla="*/ 373906 w 593263"/>
                <a:gd name="connsiteY169" fmla="*/ 416416 h 608344"/>
                <a:gd name="connsiteX170" fmla="*/ 432211 w 593263"/>
                <a:gd name="connsiteY170" fmla="*/ 377224 h 608344"/>
                <a:gd name="connsiteX171" fmla="*/ 471466 w 593263"/>
                <a:gd name="connsiteY171" fmla="*/ 319011 h 608344"/>
                <a:gd name="connsiteX172" fmla="*/ 484141 w 593263"/>
                <a:gd name="connsiteY172" fmla="*/ 273069 h 608344"/>
                <a:gd name="connsiteX173" fmla="*/ 497353 w 593263"/>
                <a:gd name="connsiteY173" fmla="*/ 262715 h 608344"/>
                <a:gd name="connsiteX174" fmla="*/ 560037 w 593263"/>
                <a:gd name="connsiteY174" fmla="*/ 185941 h 608344"/>
                <a:gd name="connsiteX175" fmla="*/ 592762 w 593263"/>
                <a:gd name="connsiteY175" fmla="*/ 63226 h 608344"/>
                <a:gd name="connsiteX176" fmla="*/ 576400 w 593263"/>
                <a:gd name="connsiteY176" fmla="*/ 19126 h 608344"/>
                <a:gd name="connsiteX177" fmla="*/ 533074 w 593263"/>
                <a:gd name="connsiteY177" fmla="*/ 565 h 608344"/>
                <a:gd name="connsiteX178" fmla="*/ 485907 w 593263"/>
                <a:gd name="connsiteY178" fmla="*/ 565 h 608344"/>
                <a:gd name="connsiteX179" fmla="*/ 442044 w 593263"/>
                <a:gd name="connsiteY179" fmla="*/ 565 h 608344"/>
                <a:gd name="connsiteX180" fmla="*/ 372830 w 593263"/>
                <a:gd name="connsiteY180" fmla="*/ 565 h 608344"/>
                <a:gd name="connsiteX181" fmla="*/ 335036 w 593263"/>
                <a:gd name="connsiteY181" fmla="*/ 565 h 608344"/>
                <a:gd name="connsiteX182" fmla="*/ 258294 w 593263"/>
                <a:gd name="connsiteY182" fmla="*/ 565 h 608344"/>
                <a:gd name="connsiteX183" fmla="*/ 220576 w 593263"/>
                <a:gd name="connsiteY183" fmla="*/ 565 h 608344"/>
                <a:gd name="connsiteX184" fmla="*/ 151362 w 593263"/>
                <a:gd name="connsiteY184" fmla="*/ 565 h 608344"/>
                <a:gd name="connsiteX185" fmla="*/ 107499 w 593263"/>
                <a:gd name="connsiteY185" fmla="*/ 565 h 608344"/>
                <a:gd name="connsiteX186" fmla="*/ 60304 w 593263"/>
                <a:gd name="connsiteY186" fmla="*/ 0 h 608344"/>
                <a:gd name="connsiteX187" fmla="*/ 533037 w 593263"/>
                <a:gd name="connsiteY187" fmla="*/ 0 h 608344"/>
                <a:gd name="connsiteX188" fmla="*/ 576746 w 593263"/>
                <a:gd name="connsiteY188" fmla="*/ 18790 h 608344"/>
                <a:gd name="connsiteX189" fmla="*/ 593185 w 593263"/>
                <a:gd name="connsiteY189" fmla="*/ 63273 h 608344"/>
                <a:gd name="connsiteX190" fmla="*/ 560384 w 593263"/>
                <a:gd name="connsiteY190" fmla="*/ 186139 h 608344"/>
                <a:gd name="connsiteX191" fmla="*/ 497624 w 593263"/>
                <a:gd name="connsiteY191" fmla="*/ 263064 h 608344"/>
                <a:gd name="connsiteX192" fmla="*/ 484566 w 593263"/>
                <a:gd name="connsiteY192" fmla="*/ 273341 h 608344"/>
                <a:gd name="connsiteX193" fmla="*/ 471891 w 593263"/>
                <a:gd name="connsiteY193" fmla="*/ 319204 h 608344"/>
                <a:gd name="connsiteX194" fmla="*/ 432560 w 593263"/>
                <a:gd name="connsiteY194" fmla="*/ 377492 h 608344"/>
                <a:gd name="connsiteX195" fmla="*/ 374102 w 593263"/>
                <a:gd name="connsiteY195" fmla="*/ 416837 h 608344"/>
                <a:gd name="connsiteX196" fmla="*/ 319101 w 593263"/>
                <a:gd name="connsiteY196" fmla="*/ 430565 h 608344"/>
                <a:gd name="connsiteX197" fmla="*/ 319101 w 593263"/>
                <a:gd name="connsiteY197" fmla="*/ 472517 h 608344"/>
                <a:gd name="connsiteX198" fmla="*/ 371337 w 593263"/>
                <a:gd name="connsiteY198" fmla="*/ 493225 h 608344"/>
                <a:gd name="connsiteX199" fmla="*/ 410437 w 593263"/>
                <a:gd name="connsiteY199" fmla="*/ 564014 h 608344"/>
                <a:gd name="connsiteX200" fmla="*/ 410437 w 593263"/>
                <a:gd name="connsiteY200" fmla="*/ 608344 h 608344"/>
                <a:gd name="connsiteX201" fmla="*/ 182904 w 593263"/>
                <a:gd name="connsiteY201" fmla="*/ 608344 h 608344"/>
                <a:gd name="connsiteX202" fmla="*/ 182904 w 593263"/>
                <a:gd name="connsiteY202" fmla="*/ 564014 h 608344"/>
                <a:gd name="connsiteX203" fmla="*/ 222004 w 593263"/>
                <a:gd name="connsiteY203" fmla="*/ 493225 h 608344"/>
                <a:gd name="connsiteX204" fmla="*/ 274240 w 593263"/>
                <a:gd name="connsiteY204" fmla="*/ 472517 h 608344"/>
                <a:gd name="connsiteX205" fmla="*/ 274240 w 593263"/>
                <a:gd name="connsiteY205" fmla="*/ 430565 h 608344"/>
                <a:gd name="connsiteX206" fmla="*/ 219239 w 593263"/>
                <a:gd name="connsiteY206" fmla="*/ 416837 h 608344"/>
                <a:gd name="connsiteX207" fmla="*/ 160781 w 593263"/>
                <a:gd name="connsiteY207" fmla="*/ 377492 h 608344"/>
                <a:gd name="connsiteX208" fmla="*/ 121450 w 593263"/>
                <a:gd name="connsiteY208" fmla="*/ 319204 h 608344"/>
                <a:gd name="connsiteX209" fmla="*/ 108699 w 593263"/>
                <a:gd name="connsiteY209" fmla="*/ 273341 h 608344"/>
                <a:gd name="connsiteX210" fmla="*/ 95717 w 593263"/>
                <a:gd name="connsiteY210" fmla="*/ 263064 h 608344"/>
                <a:gd name="connsiteX211" fmla="*/ 32880 w 593263"/>
                <a:gd name="connsiteY211" fmla="*/ 186139 h 608344"/>
                <a:gd name="connsiteX212" fmla="*/ 79 w 593263"/>
                <a:gd name="connsiteY212" fmla="*/ 63273 h 608344"/>
                <a:gd name="connsiteX213" fmla="*/ 16595 w 593263"/>
                <a:gd name="connsiteY213" fmla="*/ 18790 h 608344"/>
                <a:gd name="connsiteX214" fmla="*/ 60304 w 593263"/>
                <a:gd name="connsiteY214"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93263" h="608344">
                  <a:moveTo>
                    <a:pt x="289142" y="515850"/>
                  </a:moveTo>
                  <a:cubicBezTo>
                    <a:pt x="254421" y="518458"/>
                    <a:pt x="228150" y="538935"/>
                    <a:pt x="227765" y="563478"/>
                  </a:cubicBezTo>
                  <a:lnTo>
                    <a:pt x="365576" y="563478"/>
                  </a:lnTo>
                  <a:cubicBezTo>
                    <a:pt x="365192" y="538935"/>
                    <a:pt x="338920" y="518458"/>
                    <a:pt x="304122" y="515850"/>
                  </a:cubicBezTo>
                  <a:close/>
                  <a:moveTo>
                    <a:pt x="289175" y="515431"/>
                  </a:moveTo>
                  <a:lnTo>
                    <a:pt x="304155" y="515431"/>
                  </a:lnTo>
                  <a:cubicBezTo>
                    <a:pt x="338953" y="518039"/>
                    <a:pt x="366070" y="538824"/>
                    <a:pt x="366070" y="564057"/>
                  </a:cubicBezTo>
                  <a:lnTo>
                    <a:pt x="227259" y="564057"/>
                  </a:lnTo>
                  <a:cubicBezTo>
                    <a:pt x="227259" y="538824"/>
                    <a:pt x="254376" y="518039"/>
                    <a:pt x="289175" y="515431"/>
                  </a:cubicBezTo>
                  <a:close/>
                  <a:moveTo>
                    <a:pt x="289142" y="514853"/>
                  </a:moveTo>
                  <a:cubicBezTo>
                    <a:pt x="253576" y="517537"/>
                    <a:pt x="226767" y="538705"/>
                    <a:pt x="226767" y="564014"/>
                  </a:cubicBezTo>
                  <a:lnTo>
                    <a:pt x="226767" y="564475"/>
                  </a:lnTo>
                  <a:lnTo>
                    <a:pt x="366574" y="564475"/>
                  </a:lnTo>
                  <a:lnTo>
                    <a:pt x="366574" y="564014"/>
                  </a:lnTo>
                  <a:cubicBezTo>
                    <a:pt x="366574" y="538705"/>
                    <a:pt x="339765" y="517537"/>
                    <a:pt x="304122" y="514853"/>
                  </a:cubicBezTo>
                  <a:close/>
                  <a:moveTo>
                    <a:pt x="530681" y="143537"/>
                  </a:moveTo>
                  <a:lnTo>
                    <a:pt x="530416" y="144771"/>
                  </a:lnTo>
                  <a:lnTo>
                    <a:pt x="530089" y="145272"/>
                  </a:lnTo>
                  <a:close/>
                  <a:moveTo>
                    <a:pt x="62599" y="143295"/>
                  </a:moveTo>
                  <a:lnTo>
                    <a:pt x="63310" y="145377"/>
                  </a:lnTo>
                  <a:lnTo>
                    <a:pt x="62916" y="144771"/>
                  </a:lnTo>
                  <a:close/>
                  <a:moveTo>
                    <a:pt x="151870" y="44867"/>
                  </a:moveTo>
                  <a:lnTo>
                    <a:pt x="151870" y="247725"/>
                  </a:lnTo>
                  <a:lnTo>
                    <a:pt x="151870" y="248568"/>
                  </a:lnTo>
                  <a:cubicBezTo>
                    <a:pt x="151947" y="267742"/>
                    <a:pt x="155941" y="286302"/>
                    <a:pt x="163623" y="303712"/>
                  </a:cubicBezTo>
                  <a:cubicBezTo>
                    <a:pt x="185900" y="353947"/>
                    <a:pt x="235754" y="386466"/>
                    <a:pt x="290756" y="386466"/>
                  </a:cubicBezTo>
                  <a:lnTo>
                    <a:pt x="302509" y="386466"/>
                  </a:lnTo>
                  <a:cubicBezTo>
                    <a:pt x="357510" y="386466"/>
                    <a:pt x="407441" y="353947"/>
                    <a:pt x="429718" y="303712"/>
                  </a:cubicBezTo>
                  <a:cubicBezTo>
                    <a:pt x="437400" y="286302"/>
                    <a:pt x="441317" y="267742"/>
                    <a:pt x="441471" y="248568"/>
                  </a:cubicBezTo>
                  <a:lnTo>
                    <a:pt x="441471" y="247725"/>
                  </a:lnTo>
                  <a:lnTo>
                    <a:pt x="441471" y="44867"/>
                  </a:lnTo>
                  <a:close/>
                  <a:moveTo>
                    <a:pt x="485907" y="44359"/>
                  </a:moveTo>
                  <a:lnTo>
                    <a:pt x="533074" y="44359"/>
                  </a:lnTo>
                  <a:cubicBezTo>
                    <a:pt x="542139" y="44359"/>
                    <a:pt x="549360" y="51952"/>
                    <a:pt x="548899" y="60926"/>
                  </a:cubicBezTo>
                  <a:lnTo>
                    <a:pt x="547924" y="67809"/>
                  </a:lnTo>
                  <a:lnTo>
                    <a:pt x="533150" y="136289"/>
                  </a:lnTo>
                  <a:lnTo>
                    <a:pt x="530681" y="143537"/>
                  </a:lnTo>
                  <a:lnTo>
                    <a:pt x="548401" y="60896"/>
                  </a:lnTo>
                  <a:cubicBezTo>
                    <a:pt x="548554" y="56678"/>
                    <a:pt x="547095" y="52689"/>
                    <a:pt x="544176" y="49622"/>
                  </a:cubicBezTo>
                  <a:cubicBezTo>
                    <a:pt x="541257" y="46554"/>
                    <a:pt x="537262" y="44867"/>
                    <a:pt x="533037" y="44867"/>
                  </a:cubicBezTo>
                  <a:lnTo>
                    <a:pt x="486332" y="44867"/>
                  </a:lnTo>
                  <a:lnTo>
                    <a:pt x="486332" y="212368"/>
                  </a:lnTo>
                  <a:lnTo>
                    <a:pt x="530089" y="145272"/>
                  </a:lnTo>
                  <a:lnTo>
                    <a:pt x="528649" y="149497"/>
                  </a:lnTo>
                  <a:lnTo>
                    <a:pt x="502008" y="190019"/>
                  </a:lnTo>
                  <a:lnTo>
                    <a:pt x="485907" y="213629"/>
                  </a:lnTo>
                  <a:close/>
                  <a:moveTo>
                    <a:pt x="151362" y="44359"/>
                  </a:moveTo>
                  <a:lnTo>
                    <a:pt x="220576" y="44359"/>
                  </a:lnTo>
                  <a:lnTo>
                    <a:pt x="264900" y="44359"/>
                  </a:lnTo>
                  <a:lnTo>
                    <a:pt x="328429" y="44359"/>
                  </a:lnTo>
                  <a:lnTo>
                    <a:pt x="372830" y="44359"/>
                  </a:lnTo>
                  <a:lnTo>
                    <a:pt x="442044" y="44359"/>
                  </a:lnTo>
                  <a:lnTo>
                    <a:pt x="442044" y="247759"/>
                  </a:lnTo>
                  <a:cubicBezTo>
                    <a:pt x="442044" y="248066"/>
                    <a:pt x="441967" y="248373"/>
                    <a:pt x="441967" y="248603"/>
                  </a:cubicBezTo>
                  <a:cubicBezTo>
                    <a:pt x="441890" y="268314"/>
                    <a:pt x="437665" y="287028"/>
                    <a:pt x="430214" y="303978"/>
                  </a:cubicBezTo>
                  <a:cubicBezTo>
                    <a:pt x="408551" y="352834"/>
                    <a:pt x="359541" y="386964"/>
                    <a:pt x="302541" y="386964"/>
                  </a:cubicBezTo>
                  <a:lnTo>
                    <a:pt x="290788" y="386964"/>
                  </a:lnTo>
                  <a:cubicBezTo>
                    <a:pt x="233789" y="386964"/>
                    <a:pt x="184855" y="352834"/>
                    <a:pt x="163192" y="303978"/>
                  </a:cubicBezTo>
                  <a:cubicBezTo>
                    <a:pt x="155741" y="287028"/>
                    <a:pt x="151516" y="268314"/>
                    <a:pt x="151362" y="248603"/>
                  </a:cubicBezTo>
                  <a:cubicBezTo>
                    <a:pt x="151362" y="248373"/>
                    <a:pt x="151362" y="248066"/>
                    <a:pt x="151362" y="247759"/>
                  </a:cubicBezTo>
                  <a:close/>
                  <a:moveTo>
                    <a:pt x="60332" y="44359"/>
                  </a:moveTo>
                  <a:lnTo>
                    <a:pt x="107499" y="44359"/>
                  </a:lnTo>
                  <a:lnTo>
                    <a:pt x="107499" y="213629"/>
                  </a:lnTo>
                  <a:lnTo>
                    <a:pt x="89716" y="187576"/>
                  </a:lnTo>
                  <a:lnTo>
                    <a:pt x="64773" y="149662"/>
                  </a:lnTo>
                  <a:lnTo>
                    <a:pt x="63310" y="145377"/>
                  </a:lnTo>
                  <a:lnTo>
                    <a:pt x="106932" y="212368"/>
                  </a:lnTo>
                  <a:lnTo>
                    <a:pt x="106932" y="44867"/>
                  </a:lnTo>
                  <a:lnTo>
                    <a:pt x="60304" y="44867"/>
                  </a:lnTo>
                  <a:cubicBezTo>
                    <a:pt x="56002" y="44867"/>
                    <a:pt x="52084" y="46554"/>
                    <a:pt x="49089" y="49622"/>
                  </a:cubicBezTo>
                  <a:cubicBezTo>
                    <a:pt x="46246" y="52689"/>
                    <a:pt x="44710" y="56678"/>
                    <a:pt x="44940" y="60896"/>
                  </a:cubicBezTo>
                  <a:lnTo>
                    <a:pt x="62599" y="143295"/>
                  </a:lnTo>
                  <a:lnTo>
                    <a:pt x="60093" y="135955"/>
                  </a:lnTo>
                  <a:lnTo>
                    <a:pt x="45391" y="67700"/>
                  </a:lnTo>
                  <a:lnTo>
                    <a:pt x="44431" y="60926"/>
                  </a:lnTo>
                  <a:cubicBezTo>
                    <a:pt x="43970" y="51952"/>
                    <a:pt x="51268" y="44359"/>
                    <a:pt x="60332" y="44359"/>
                  </a:cubicBezTo>
                  <a:close/>
                  <a:moveTo>
                    <a:pt x="485334" y="43793"/>
                  </a:moveTo>
                  <a:lnTo>
                    <a:pt x="485334" y="214899"/>
                  </a:lnTo>
                  <a:lnTo>
                    <a:pt x="486256" y="213979"/>
                  </a:lnTo>
                  <a:lnTo>
                    <a:pt x="502008" y="190019"/>
                  </a:lnTo>
                  <a:lnTo>
                    <a:pt x="527658" y="152406"/>
                  </a:lnTo>
                  <a:lnTo>
                    <a:pt x="528649" y="149497"/>
                  </a:lnTo>
                  <a:lnTo>
                    <a:pt x="531107" y="145759"/>
                  </a:lnTo>
                  <a:lnTo>
                    <a:pt x="533150" y="136289"/>
                  </a:lnTo>
                  <a:lnTo>
                    <a:pt x="541843" y="110778"/>
                  </a:lnTo>
                  <a:lnTo>
                    <a:pt x="547924" y="67809"/>
                  </a:lnTo>
                  <a:lnTo>
                    <a:pt x="549399" y="60973"/>
                  </a:lnTo>
                  <a:cubicBezTo>
                    <a:pt x="549630" y="56448"/>
                    <a:pt x="548017" y="52229"/>
                    <a:pt x="544944" y="48931"/>
                  </a:cubicBezTo>
                  <a:cubicBezTo>
                    <a:pt x="541794" y="45634"/>
                    <a:pt x="537569" y="43793"/>
                    <a:pt x="533037" y="43793"/>
                  </a:cubicBezTo>
                  <a:close/>
                  <a:moveTo>
                    <a:pt x="150795" y="43793"/>
                  </a:moveTo>
                  <a:lnTo>
                    <a:pt x="150795" y="247725"/>
                  </a:lnTo>
                  <a:lnTo>
                    <a:pt x="150871" y="248568"/>
                  </a:lnTo>
                  <a:cubicBezTo>
                    <a:pt x="150948" y="267895"/>
                    <a:pt x="154943" y="286609"/>
                    <a:pt x="162701" y="304095"/>
                  </a:cubicBezTo>
                  <a:cubicBezTo>
                    <a:pt x="185055" y="354714"/>
                    <a:pt x="235370" y="387463"/>
                    <a:pt x="290756" y="387463"/>
                  </a:cubicBezTo>
                  <a:lnTo>
                    <a:pt x="302509" y="387463"/>
                  </a:lnTo>
                  <a:cubicBezTo>
                    <a:pt x="357971" y="387463"/>
                    <a:pt x="408209" y="354714"/>
                    <a:pt x="430640" y="304095"/>
                  </a:cubicBezTo>
                  <a:cubicBezTo>
                    <a:pt x="438398" y="286609"/>
                    <a:pt x="442393" y="267895"/>
                    <a:pt x="442470" y="248568"/>
                  </a:cubicBezTo>
                  <a:lnTo>
                    <a:pt x="442470" y="43793"/>
                  </a:lnTo>
                  <a:close/>
                  <a:moveTo>
                    <a:pt x="60304" y="43793"/>
                  </a:moveTo>
                  <a:cubicBezTo>
                    <a:pt x="55772" y="43793"/>
                    <a:pt x="51547" y="45634"/>
                    <a:pt x="48397" y="48931"/>
                  </a:cubicBezTo>
                  <a:cubicBezTo>
                    <a:pt x="45248" y="52229"/>
                    <a:pt x="43711" y="56448"/>
                    <a:pt x="43942" y="60973"/>
                  </a:cubicBezTo>
                  <a:lnTo>
                    <a:pt x="45391" y="67700"/>
                  </a:lnTo>
                  <a:lnTo>
                    <a:pt x="51498" y="110778"/>
                  </a:lnTo>
                  <a:lnTo>
                    <a:pt x="60093" y="135955"/>
                  </a:lnTo>
                  <a:lnTo>
                    <a:pt x="62205" y="145759"/>
                  </a:lnTo>
                  <a:lnTo>
                    <a:pt x="64773" y="149662"/>
                  </a:lnTo>
                  <a:lnTo>
                    <a:pt x="65710" y="152406"/>
                  </a:lnTo>
                  <a:lnTo>
                    <a:pt x="89716" y="187576"/>
                  </a:lnTo>
                  <a:lnTo>
                    <a:pt x="107086" y="213979"/>
                  </a:lnTo>
                  <a:lnTo>
                    <a:pt x="108007" y="214899"/>
                  </a:lnTo>
                  <a:lnTo>
                    <a:pt x="108007" y="43793"/>
                  </a:lnTo>
                  <a:close/>
                  <a:moveTo>
                    <a:pt x="60304" y="997"/>
                  </a:moveTo>
                  <a:lnTo>
                    <a:pt x="533037" y="997"/>
                  </a:lnTo>
                  <a:cubicBezTo>
                    <a:pt x="549169" y="997"/>
                    <a:pt x="564840" y="7746"/>
                    <a:pt x="575978" y="19481"/>
                  </a:cubicBezTo>
                  <a:cubicBezTo>
                    <a:pt x="587117" y="31138"/>
                    <a:pt x="593032" y="47091"/>
                    <a:pt x="592187" y="63197"/>
                  </a:cubicBezTo>
                  <a:cubicBezTo>
                    <a:pt x="589805" y="108370"/>
                    <a:pt x="578820" y="149555"/>
                    <a:pt x="559539" y="185678"/>
                  </a:cubicBezTo>
                  <a:cubicBezTo>
                    <a:pt x="543868" y="214976"/>
                    <a:pt x="522821" y="240745"/>
                    <a:pt x="496933" y="262297"/>
                  </a:cubicBezTo>
                  <a:cubicBezTo>
                    <a:pt x="492708" y="265825"/>
                    <a:pt x="488330" y="269353"/>
                    <a:pt x="483797" y="272650"/>
                  </a:cubicBezTo>
                  <a:lnTo>
                    <a:pt x="483644" y="272727"/>
                  </a:lnTo>
                  <a:lnTo>
                    <a:pt x="483567" y="272957"/>
                  </a:lnTo>
                  <a:cubicBezTo>
                    <a:pt x="481416" y="288680"/>
                    <a:pt x="477191" y="304172"/>
                    <a:pt x="470969" y="318821"/>
                  </a:cubicBezTo>
                  <a:cubicBezTo>
                    <a:pt x="461751" y="340525"/>
                    <a:pt x="448538" y="360083"/>
                    <a:pt x="431792" y="376802"/>
                  </a:cubicBezTo>
                  <a:cubicBezTo>
                    <a:pt x="415046" y="393522"/>
                    <a:pt x="395458" y="406713"/>
                    <a:pt x="373718" y="415917"/>
                  </a:cubicBezTo>
                  <a:cubicBezTo>
                    <a:pt x="356127" y="423279"/>
                    <a:pt x="337614" y="427881"/>
                    <a:pt x="318563" y="429568"/>
                  </a:cubicBezTo>
                  <a:lnTo>
                    <a:pt x="318103" y="429568"/>
                  </a:lnTo>
                  <a:lnTo>
                    <a:pt x="318103" y="473438"/>
                  </a:lnTo>
                  <a:lnTo>
                    <a:pt x="318487" y="473438"/>
                  </a:lnTo>
                  <a:cubicBezTo>
                    <a:pt x="337921" y="476506"/>
                    <a:pt x="355973" y="483638"/>
                    <a:pt x="370722" y="494069"/>
                  </a:cubicBezTo>
                  <a:cubicBezTo>
                    <a:pt x="395304" y="511325"/>
                    <a:pt x="409438" y="536864"/>
                    <a:pt x="409438" y="564014"/>
                  </a:cubicBezTo>
                  <a:lnTo>
                    <a:pt x="409438" y="607270"/>
                  </a:lnTo>
                  <a:lnTo>
                    <a:pt x="183903" y="607270"/>
                  </a:lnTo>
                  <a:lnTo>
                    <a:pt x="183903" y="564014"/>
                  </a:lnTo>
                  <a:cubicBezTo>
                    <a:pt x="183903" y="536864"/>
                    <a:pt x="197960" y="511325"/>
                    <a:pt x="222542" y="494069"/>
                  </a:cubicBezTo>
                  <a:cubicBezTo>
                    <a:pt x="237291" y="483638"/>
                    <a:pt x="255343" y="476506"/>
                    <a:pt x="274778" y="473438"/>
                  </a:cubicBezTo>
                  <a:lnTo>
                    <a:pt x="275239" y="473438"/>
                  </a:lnTo>
                  <a:lnTo>
                    <a:pt x="275239" y="429568"/>
                  </a:lnTo>
                  <a:lnTo>
                    <a:pt x="274778" y="429568"/>
                  </a:lnTo>
                  <a:cubicBezTo>
                    <a:pt x="255727" y="427881"/>
                    <a:pt x="237214" y="423279"/>
                    <a:pt x="219623" y="415917"/>
                  </a:cubicBezTo>
                  <a:cubicBezTo>
                    <a:pt x="197807" y="406713"/>
                    <a:pt x="178295" y="393522"/>
                    <a:pt x="161549" y="376802"/>
                  </a:cubicBezTo>
                  <a:cubicBezTo>
                    <a:pt x="144726" y="360083"/>
                    <a:pt x="131590" y="340525"/>
                    <a:pt x="122372" y="318821"/>
                  </a:cubicBezTo>
                  <a:cubicBezTo>
                    <a:pt x="116150" y="304095"/>
                    <a:pt x="111925" y="288680"/>
                    <a:pt x="109697" y="272957"/>
                  </a:cubicBezTo>
                  <a:lnTo>
                    <a:pt x="109697" y="272727"/>
                  </a:lnTo>
                  <a:lnTo>
                    <a:pt x="109544" y="272650"/>
                  </a:lnTo>
                  <a:cubicBezTo>
                    <a:pt x="105011" y="269353"/>
                    <a:pt x="100556" y="265825"/>
                    <a:pt x="96331" y="262297"/>
                  </a:cubicBezTo>
                  <a:cubicBezTo>
                    <a:pt x="70521" y="240745"/>
                    <a:pt x="49473" y="214976"/>
                    <a:pt x="33802" y="185678"/>
                  </a:cubicBezTo>
                  <a:cubicBezTo>
                    <a:pt x="14444" y="149555"/>
                    <a:pt x="3459" y="108370"/>
                    <a:pt x="1155" y="63197"/>
                  </a:cubicBezTo>
                  <a:cubicBezTo>
                    <a:pt x="310" y="47091"/>
                    <a:pt x="6148" y="31138"/>
                    <a:pt x="17286" y="19481"/>
                  </a:cubicBezTo>
                  <a:cubicBezTo>
                    <a:pt x="28425" y="7746"/>
                    <a:pt x="44095" y="997"/>
                    <a:pt x="60304" y="997"/>
                  </a:cubicBezTo>
                  <a:close/>
                  <a:moveTo>
                    <a:pt x="60332" y="565"/>
                  </a:moveTo>
                  <a:cubicBezTo>
                    <a:pt x="43970" y="565"/>
                    <a:pt x="28222" y="7314"/>
                    <a:pt x="16930" y="19126"/>
                  </a:cubicBezTo>
                  <a:cubicBezTo>
                    <a:pt x="5714" y="30937"/>
                    <a:pt x="-201" y="47043"/>
                    <a:pt x="644" y="63226"/>
                  </a:cubicBezTo>
                  <a:cubicBezTo>
                    <a:pt x="3026" y="108478"/>
                    <a:pt x="14011" y="149741"/>
                    <a:pt x="33369" y="185941"/>
                  </a:cubicBezTo>
                  <a:cubicBezTo>
                    <a:pt x="49117" y="215316"/>
                    <a:pt x="70165" y="241163"/>
                    <a:pt x="96053" y="262715"/>
                  </a:cubicBezTo>
                  <a:cubicBezTo>
                    <a:pt x="100508" y="266397"/>
                    <a:pt x="104887" y="269848"/>
                    <a:pt x="109266" y="273069"/>
                  </a:cubicBezTo>
                  <a:cubicBezTo>
                    <a:pt x="111417" y="288869"/>
                    <a:pt x="115642" y="304208"/>
                    <a:pt x="121941" y="319011"/>
                  </a:cubicBezTo>
                  <a:cubicBezTo>
                    <a:pt x="131159" y="340792"/>
                    <a:pt x="144372" y="360427"/>
                    <a:pt x="161195" y="377224"/>
                  </a:cubicBezTo>
                  <a:cubicBezTo>
                    <a:pt x="178018" y="394020"/>
                    <a:pt x="197607" y="407212"/>
                    <a:pt x="219424" y="416416"/>
                  </a:cubicBezTo>
                  <a:cubicBezTo>
                    <a:pt x="237169" y="423855"/>
                    <a:pt x="255682" y="428457"/>
                    <a:pt x="274733" y="430068"/>
                  </a:cubicBezTo>
                  <a:lnTo>
                    <a:pt x="274733" y="473018"/>
                  </a:lnTo>
                  <a:cubicBezTo>
                    <a:pt x="255375" y="476086"/>
                    <a:pt x="237246" y="483142"/>
                    <a:pt x="222343" y="493649"/>
                  </a:cubicBezTo>
                  <a:cubicBezTo>
                    <a:pt x="197607" y="511060"/>
                    <a:pt x="183396" y="536753"/>
                    <a:pt x="183396" y="564057"/>
                  </a:cubicBezTo>
                  <a:lnTo>
                    <a:pt x="183396" y="607851"/>
                  </a:lnTo>
                  <a:lnTo>
                    <a:pt x="227259" y="607851"/>
                  </a:lnTo>
                  <a:lnTo>
                    <a:pt x="366070" y="607851"/>
                  </a:lnTo>
                  <a:lnTo>
                    <a:pt x="409934" y="607851"/>
                  </a:lnTo>
                  <a:lnTo>
                    <a:pt x="409934" y="564057"/>
                  </a:lnTo>
                  <a:cubicBezTo>
                    <a:pt x="409934" y="536753"/>
                    <a:pt x="395799" y="511060"/>
                    <a:pt x="371064" y="493649"/>
                  </a:cubicBezTo>
                  <a:cubicBezTo>
                    <a:pt x="356161" y="483142"/>
                    <a:pt x="338032" y="476086"/>
                    <a:pt x="318596" y="473018"/>
                  </a:cubicBezTo>
                  <a:lnTo>
                    <a:pt x="318596" y="430068"/>
                  </a:lnTo>
                  <a:cubicBezTo>
                    <a:pt x="337724" y="428457"/>
                    <a:pt x="356238" y="423855"/>
                    <a:pt x="373906" y="416416"/>
                  </a:cubicBezTo>
                  <a:cubicBezTo>
                    <a:pt x="395799" y="407212"/>
                    <a:pt x="415388" y="394020"/>
                    <a:pt x="432211" y="377224"/>
                  </a:cubicBezTo>
                  <a:cubicBezTo>
                    <a:pt x="449034" y="360427"/>
                    <a:pt x="462247" y="340792"/>
                    <a:pt x="471466" y="319011"/>
                  </a:cubicBezTo>
                  <a:cubicBezTo>
                    <a:pt x="477765" y="304208"/>
                    <a:pt x="481990" y="288869"/>
                    <a:pt x="484141" y="273069"/>
                  </a:cubicBezTo>
                  <a:cubicBezTo>
                    <a:pt x="488519" y="269848"/>
                    <a:pt x="492898" y="266397"/>
                    <a:pt x="497353" y="262715"/>
                  </a:cubicBezTo>
                  <a:cubicBezTo>
                    <a:pt x="523241" y="241163"/>
                    <a:pt x="544290" y="215316"/>
                    <a:pt x="560037" y="185941"/>
                  </a:cubicBezTo>
                  <a:cubicBezTo>
                    <a:pt x="579396" y="149741"/>
                    <a:pt x="590381" y="108478"/>
                    <a:pt x="592762" y="63226"/>
                  </a:cubicBezTo>
                  <a:cubicBezTo>
                    <a:pt x="593607" y="47043"/>
                    <a:pt x="587615" y="30937"/>
                    <a:pt x="576400" y="19126"/>
                  </a:cubicBezTo>
                  <a:cubicBezTo>
                    <a:pt x="565184" y="7314"/>
                    <a:pt x="549360" y="565"/>
                    <a:pt x="533074" y="565"/>
                  </a:cubicBezTo>
                  <a:lnTo>
                    <a:pt x="485907" y="565"/>
                  </a:lnTo>
                  <a:lnTo>
                    <a:pt x="442044" y="565"/>
                  </a:lnTo>
                  <a:lnTo>
                    <a:pt x="372830" y="565"/>
                  </a:lnTo>
                  <a:lnTo>
                    <a:pt x="335036" y="565"/>
                  </a:lnTo>
                  <a:lnTo>
                    <a:pt x="258294" y="565"/>
                  </a:lnTo>
                  <a:lnTo>
                    <a:pt x="220576" y="565"/>
                  </a:lnTo>
                  <a:lnTo>
                    <a:pt x="151362" y="565"/>
                  </a:lnTo>
                  <a:lnTo>
                    <a:pt x="107499" y="565"/>
                  </a:lnTo>
                  <a:close/>
                  <a:moveTo>
                    <a:pt x="60304" y="0"/>
                  </a:moveTo>
                  <a:lnTo>
                    <a:pt x="533037" y="0"/>
                  </a:lnTo>
                  <a:cubicBezTo>
                    <a:pt x="549476" y="0"/>
                    <a:pt x="565454" y="6826"/>
                    <a:pt x="576746" y="18790"/>
                  </a:cubicBezTo>
                  <a:cubicBezTo>
                    <a:pt x="588038" y="30678"/>
                    <a:pt x="594030" y="46861"/>
                    <a:pt x="593185" y="63273"/>
                  </a:cubicBezTo>
                  <a:cubicBezTo>
                    <a:pt x="590881" y="108523"/>
                    <a:pt x="579819" y="149939"/>
                    <a:pt x="560384" y="186139"/>
                  </a:cubicBezTo>
                  <a:cubicBezTo>
                    <a:pt x="544637" y="215589"/>
                    <a:pt x="523512" y="241436"/>
                    <a:pt x="497624" y="263064"/>
                  </a:cubicBezTo>
                  <a:cubicBezTo>
                    <a:pt x="493400" y="266592"/>
                    <a:pt x="489021" y="270043"/>
                    <a:pt x="484566" y="273341"/>
                  </a:cubicBezTo>
                  <a:cubicBezTo>
                    <a:pt x="482415" y="289063"/>
                    <a:pt x="478113" y="304556"/>
                    <a:pt x="471891" y="319204"/>
                  </a:cubicBezTo>
                  <a:cubicBezTo>
                    <a:pt x="462673" y="341062"/>
                    <a:pt x="449383" y="360696"/>
                    <a:pt x="432560" y="377492"/>
                  </a:cubicBezTo>
                  <a:cubicBezTo>
                    <a:pt x="415660" y="394365"/>
                    <a:pt x="395995" y="407557"/>
                    <a:pt x="374102" y="416837"/>
                  </a:cubicBezTo>
                  <a:cubicBezTo>
                    <a:pt x="356588" y="424200"/>
                    <a:pt x="338075" y="428801"/>
                    <a:pt x="319101" y="430565"/>
                  </a:cubicBezTo>
                  <a:lnTo>
                    <a:pt x="319101" y="472517"/>
                  </a:lnTo>
                  <a:cubicBezTo>
                    <a:pt x="338536" y="475662"/>
                    <a:pt x="356588" y="482795"/>
                    <a:pt x="371337" y="493225"/>
                  </a:cubicBezTo>
                  <a:cubicBezTo>
                    <a:pt x="396226" y="510711"/>
                    <a:pt x="410437" y="536558"/>
                    <a:pt x="410437" y="564014"/>
                  </a:cubicBezTo>
                  <a:lnTo>
                    <a:pt x="410437" y="608344"/>
                  </a:lnTo>
                  <a:lnTo>
                    <a:pt x="182904" y="608344"/>
                  </a:lnTo>
                  <a:lnTo>
                    <a:pt x="182904" y="564014"/>
                  </a:lnTo>
                  <a:cubicBezTo>
                    <a:pt x="182904" y="536558"/>
                    <a:pt x="197115" y="510711"/>
                    <a:pt x="222004" y="493225"/>
                  </a:cubicBezTo>
                  <a:cubicBezTo>
                    <a:pt x="236753" y="482795"/>
                    <a:pt x="254805" y="475662"/>
                    <a:pt x="274240" y="472517"/>
                  </a:cubicBezTo>
                  <a:lnTo>
                    <a:pt x="274240" y="430565"/>
                  </a:lnTo>
                  <a:cubicBezTo>
                    <a:pt x="255266" y="428801"/>
                    <a:pt x="236753" y="424200"/>
                    <a:pt x="219239" y="416837"/>
                  </a:cubicBezTo>
                  <a:cubicBezTo>
                    <a:pt x="197346" y="407557"/>
                    <a:pt x="177681" y="394365"/>
                    <a:pt x="160781" y="377492"/>
                  </a:cubicBezTo>
                  <a:cubicBezTo>
                    <a:pt x="143958" y="360696"/>
                    <a:pt x="130668" y="341062"/>
                    <a:pt x="121450" y="319204"/>
                  </a:cubicBezTo>
                  <a:cubicBezTo>
                    <a:pt x="115228" y="304479"/>
                    <a:pt x="110926" y="289063"/>
                    <a:pt x="108699" y="273341"/>
                  </a:cubicBezTo>
                  <a:cubicBezTo>
                    <a:pt x="104243" y="270043"/>
                    <a:pt x="99865" y="266592"/>
                    <a:pt x="95717" y="263064"/>
                  </a:cubicBezTo>
                  <a:cubicBezTo>
                    <a:pt x="69752" y="241436"/>
                    <a:pt x="48628" y="215589"/>
                    <a:pt x="32880" y="186139"/>
                  </a:cubicBezTo>
                  <a:cubicBezTo>
                    <a:pt x="13522" y="149939"/>
                    <a:pt x="2460" y="108523"/>
                    <a:pt x="79" y="63273"/>
                  </a:cubicBezTo>
                  <a:cubicBezTo>
                    <a:pt x="-766" y="46861"/>
                    <a:pt x="5226" y="30678"/>
                    <a:pt x="16595" y="18790"/>
                  </a:cubicBezTo>
                  <a:cubicBezTo>
                    <a:pt x="27887" y="6826"/>
                    <a:pt x="43865" y="0"/>
                    <a:pt x="60304" y="0"/>
                  </a:cubicBez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53" name="组合 52"/>
          <p:cNvGrpSpPr/>
          <p:nvPr/>
        </p:nvGrpSpPr>
        <p:grpSpPr>
          <a:xfrm>
            <a:off x="1638026" y="5573359"/>
            <a:ext cx="1051655" cy="1051655"/>
            <a:chOff x="6193573" y="2020692"/>
            <a:chExt cx="1585477" cy="1585477"/>
          </a:xfrm>
        </p:grpSpPr>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rcRect l="54670" t="24233" r="24735" b="39153"/>
            <a:stretch>
              <a:fillRect/>
            </a:stretch>
          </p:blipFill>
          <p:spPr>
            <a:xfrm>
              <a:off x="6193573" y="2020692"/>
              <a:ext cx="1585477" cy="1585477"/>
            </a:xfrm>
            <a:custGeom>
              <a:avLst/>
              <a:gdLst>
                <a:gd name="connsiteX0" fmla="*/ 1255482 w 2510964"/>
                <a:gd name="connsiteY0" fmla="*/ 0 h 2510964"/>
                <a:gd name="connsiteX1" fmla="*/ 2510964 w 2510964"/>
                <a:gd name="connsiteY1" fmla="*/ 1255482 h 2510964"/>
                <a:gd name="connsiteX2" fmla="*/ 1255482 w 2510964"/>
                <a:gd name="connsiteY2" fmla="*/ 2510964 h 2510964"/>
                <a:gd name="connsiteX3" fmla="*/ 0 w 2510964"/>
                <a:gd name="connsiteY3" fmla="*/ 1255482 h 2510964"/>
              </a:gdLst>
              <a:ahLst/>
              <a:cxnLst>
                <a:cxn ang="0">
                  <a:pos x="connsiteX0" y="connsiteY0"/>
                </a:cxn>
                <a:cxn ang="0">
                  <a:pos x="connsiteX1" y="connsiteY1"/>
                </a:cxn>
                <a:cxn ang="0">
                  <a:pos x="connsiteX2" y="connsiteY2"/>
                </a:cxn>
                <a:cxn ang="0">
                  <a:pos x="connsiteX3" y="connsiteY3"/>
                </a:cxn>
              </a:cxnLst>
              <a:rect l="l" t="t" r="r" b="b"/>
              <a:pathLst>
                <a:path w="2510964" h="2510964">
                  <a:moveTo>
                    <a:pt x="1255482" y="0"/>
                  </a:moveTo>
                  <a:lnTo>
                    <a:pt x="2510964" y="1255482"/>
                  </a:lnTo>
                  <a:lnTo>
                    <a:pt x="1255482" y="2510964"/>
                  </a:lnTo>
                  <a:lnTo>
                    <a:pt x="0" y="1255482"/>
                  </a:lnTo>
                  <a:close/>
                </a:path>
              </a:pathLst>
            </a:custGeom>
          </p:spPr>
        </p:pic>
        <p:sp>
          <p:nvSpPr>
            <p:cNvPr id="55" name="椭圆 23"/>
            <p:cNvSpPr/>
            <p:nvPr/>
          </p:nvSpPr>
          <p:spPr>
            <a:xfrm>
              <a:off x="6739646" y="2561307"/>
              <a:ext cx="496271" cy="495483"/>
            </a:xfrm>
            <a:custGeom>
              <a:avLst/>
              <a:gdLst>
                <a:gd name="connsiteX0" fmla="*/ 138699 w 603657"/>
                <a:gd name="connsiteY0" fmla="*/ 230325 h 602699"/>
                <a:gd name="connsiteX1" fmla="*/ 369371 w 603657"/>
                <a:gd name="connsiteY1" fmla="*/ 230325 h 602699"/>
                <a:gd name="connsiteX2" fmla="*/ 392837 w 603657"/>
                <a:gd name="connsiteY2" fmla="*/ 253753 h 602699"/>
                <a:gd name="connsiteX3" fmla="*/ 369371 w 603657"/>
                <a:gd name="connsiteY3" fmla="*/ 277180 h 602699"/>
                <a:gd name="connsiteX4" fmla="*/ 138699 w 603657"/>
                <a:gd name="connsiteY4" fmla="*/ 277180 h 602699"/>
                <a:gd name="connsiteX5" fmla="*/ 115233 w 603657"/>
                <a:gd name="connsiteY5" fmla="*/ 253753 h 602699"/>
                <a:gd name="connsiteX6" fmla="*/ 138699 w 603657"/>
                <a:gd name="connsiteY6" fmla="*/ 230325 h 602699"/>
                <a:gd name="connsiteX7" fmla="*/ 254159 w 603657"/>
                <a:gd name="connsiteY7" fmla="*/ 46866 h 602699"/>
                <a:gd name="connsiteX8" fmla="*/ 46936 w 603657"/>
                <a:gd name="connsiteY8" fmla="*/ 253780 h 602699"/>
                <a:gd name="connsiteX9" fmla="*/ 254159 w 603657"/>
                <a:gd name="connsiteY9" fmla="*/ 460460 h 602699"/>
                <a:gd name="connsiteX10" fmla="*/ 461147 w 603657"/>
                <a:gd name="connsiteY10" fmla="*/ 253780 h 602699"/>
                <a:gd name="connsiteX11" fmla="*/ 254159 w 603657"/>
                <a:gd name="connsiteY11" fmla="*/ 46866 h 602699"/>
                <a:gd name="connsiteX12" fmla="*/ 254159 w 603657"/>
                <a:gd name="connsiteY12" fmla="*/ 0 h 602699"/>
                <a:gd name="connsiteX13" fmla="*/ 508083 w 603657"/>
                <a:gd name="connsiteY13" fmla="*/ 253780 h 602699"/>
                <a:gd name="connsiteX14" fmla="*/ 449413 w 603657"/>
                <a:gd name="connsiteY14" fmla="*/ 415703 h 602699"/>
                <a:gd name="connsiteX15" fmla="*/ 596793 w 603657"/>
                <a:gd name="connsiteY15" fmla="*/ 562629 h 602699"/>
                <a:gd name="connsiteX16" fmla="*/ 596793 w 603657"/>
                <a:gd name="connsiteY16" fmla="*/ 595904 h 602699"/>
                <a:gd name="connsiteX17" fmla="*/ 580130 w 603657"/>
                <a:gd name="connsiteY17" fmla="*/ 602699 h 602699"/>
                <a:gd name="connsiteX18" fmla="*/ 563468 w 603657"/>
                <a:gd name="connsiteY18" fmla="*/ 595904 h 602699"/>
                <a:gd name="connsiteX19" fmla="*/ 416323 w 603657"/>
                <a:gd name="connsiteY19" fmla="*/ 448744 h 602699"/>
                <a:gd name="connsiteX20" fmla="*/ 254159 w 603657"/>
                <a:gd name="connsiteY20" fmla="*/ 507326 h 602699"/>
                <a:gd name="connsiteX21" fmla="*/ 0 w 603657"/>
                <a:gd name="connsiteY21" fmla="*/ 253780 h 602699"/>
                <a:gd name="connsiteX22" fmla="*/ 254159 w 603657"/>
                <a:gd name="connsiteY22" fmla="*/ 0 h 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3657" h="602699">
                  <a:moveTo>
                    <a:pt x="138699" y="230325"/>
                  </a:moveTo>
                  <a:lnTo>
                    <a:pt x="369371" y="230325"/>
                  </a:lnTo>
                  <a:cubicBezTo>
                    <a:pt x="382277" y="230325"/>
                    <a:pt x="392837" y="240633"/>
                    <a:pt x="392837" y="253753"/>
                  </a:cubicBezTo>
                  <a:cubicBezTo>
                    <a:pt x="392837" y="266638"/>
                    <a:pt x="382277" y="277180"/>
                    <a:pt x="369371" y="277180"/>
                  </a:cubicBezTo>
                  <a:lnTo>
                    <a:pt x="138699" y="277180"/>
                  </a:lnTo>
                  <a:cubicBezTo>
                    <a:pt x="125793" y="277180"/>
                    <a:pt x="115233" y="266638"/>
                    <a:pt x="115233" y="253753"/>
                  </a:cubicBezTo>
                  <a:cubicBezTo>
                    <a:pt x="115233" y="240633"/>
                    <a:pt x="125793" y="230325"/>
                    <a:pt x="138699" y="230325"/>
                  </a:cubicBezTo>
                  <a:close/>
                  <a:moveTo>
                    <a:pt x="254159" y="46866"/>
                  </a:moveTo>
                  <a:cubicBezTo>
                    <a:pt x="139870" y="46866"/>
                    <a:pt x="46936" y="139661"/>
                    <a:pt x="46936" y="253780"/>
                  </a:cubicBezTo>
                  <a:cubicBezTo>
                    <a:pt x="46936" y="367665"/>
                    <a:pt x="139870" y="460460"/>
                    <a:pt x="254159" y="460460"/>
                  </a:cubicBezTo>
                  <a:cubicBezTo>
                    <a:pt x="368214" y="460460"/>
                    <a:pt x="461147" y="367665"/>
                    <a:pt x="461147" y="253780"/>
                  </a:cubicBezTo>
                  <a:cubicBezTo>
                    <a:pt x="461147" y="139661"/>
                    <a:pt x="368214" y="46866"/>
                    <a:pt x="254159" y="46866"/>
                  </a:cubicBezTo>
                  <a:close/>
                  <a:moveTo>
                    <a:pt x="254159" y="0"/>
                  </a:moveTo>
                  <a:cubicBezTo>
                    <a:pt x="394029" y="0"/>
                    <a:pt x="508083" y="113885"/>
                    <a:pt x="508083" y="253780"/>
                  </a:cubicBezTo>
                  <a:cubicBezTo>
                    <a:pt x="508083" y="315175"/>
                    <a:pt x="486023" y="371649"/>
                    <a:pt x="449413" y="415703"/>
                  </a:cubicBezTo>
                  <a:lnTo>
                    <a:pt x="596793" y="562629"/>
                  </a:lnTo>
                  <a:cubicBezTo>
                    <a:pt x="605945" y="571767"/>
                    <a:pt x="605945" y="586765"/>
                    <a:pt x="596793" y="595904"/>
                  </a:cubicBezTo>
                  <a:cubicBezTo>
                    <a:pt x="592099" y="600356"/>
                    <a:pt x="586232" y="602699"/>
                    <a:pt x="580130" y="602699"/>
                  </a:cubicBezTo>
                  <a:cubicBezTo>
                    <a:pt x="574029" y="602699"/>
                    <a:pt x="568162" y="600356"/>
                    <a:pt x="563468" y="595904"/>
                  </a:cubicBezTo>
                  <a:lnTo>
                    <a:pt x="416323" y="448744"/>
                  </a:lnTo>
                  <a:cubicBezTo>
                    <a:pt x="372203" y="485299"/>
                    <a:pt x="315645" y="507326"/>
                    <a:pt x="254159" y="507326"/>
                  </a:cubicBezTo>
                  <a:cubicBezTo>
                    <a:pt x="114055" y="507326"/>
                    <a:pt x="0" y="393442"/>
                    <a:pt x="0" y="253780"/>
                  </a:cubicBezTo>
                  <a:cubicBezTo>
                    <a:pt x="0" y="113885"/>
                    <a:pt x="114055" y="0"/>
                    <a:pt x="254159" y="0"/>
                  </a:cubicBez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cxnSp>
        <p:nvCxnSpPr>
          <p:cNvPr id="33" name="直接连接符 32"/>
          <p:cNvCxnSpPr/>
          <p:nvPr/>
        </p:nvCxnSpPr>
        <p:spPr>
          <a:xfrm>
            <a:off x="831066" y="3176336"/>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31066" y="6096429"/>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32402" y="4699357"/>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2836949" y="2742152"/>
            <a:ext cx="7974330" cy="1262380"/>
            <a:chOff x="6456575" y="3444496"/>
            <a:chExt cx="11804463" cy="1262380"/>
          </a:xfrm>
        </p:grpSpPr>
        <p:sp>
          <p:nvSpPr>
            <p:cNvPr id="38" name="矩形 37"/>
            <p:cNvSpPr/>
            <p:nvPr/>
          </p:nvSpPr>
          <p:spPr bwMode="auto">
            <a:xfrm>
              <a:off x="6456575" y="3876931"/>
              <a:ext cx="11804463" cy="829945"/>
            </a:xfrm>
            <a:prstGeom prst="rect">
              <a:avLst/>
            </a:prstGeom>
          </p:spPr>
          <p:txBody>
            <a:bodyPr wrap="square">
              <a:spAutoFit/>
              <a:scene3d>
                <a:camera prst="orthographicFront"/>
                <a:lightRig rig="threePt" dir="t"/>
              </a:scene3d>
              <a:sp3d contourW="12700"/>
            </a:bodyPr>
            <a:lstStyle/>
            <a:p>
              <a:pPr>
                <a:defRPr/>
              </a:pPr>
              <a:r>
                <a:rPr lang="zh-CN" altLang="en-US" sz="1600">
                  <a:sym typeface="+mn-ea"/>
                </a:rPr>
                <a:t>Halide的</a:t>
              </a:r>
              <a:r>
                <a:rPr lang="zh-CN" altLang="en-US" sz="1600">
                  <a:sym typeface="+mn-ea"/>
                </a:rPr>
                <a:t>本质是计算和调度的分离。采用Halide的编译器没有直接给出具体的方案，而是尝试各种可能的调度，并选择最佳的调度。Halide中内存引用和循环嵌套的边界限制为与轴对齐的有界框。</a:t>
              </a:r>
              <a:endParaRPr lang="zh-CN" altLang="en-US" sz="1600">
                <a:sym typeface="+mn-ea"/>
              </a:endParaRPr>
            </a:p>
          </p:txBody>
        </p:sp>
        <p:sp>
          <p:nvSpPr>
            <p:cNvPr id="39" name="PA-文本框 8"/>
            <p:cNvSpPr txBox="1"/>
            <p:nvPr>
              <p:custDataLst>
                <p:tags r:id="rId5"/>
              </p:custDataLst>
            </p:nvPr>
          </p:nvSpPr>
          <p:spPr>
            <a:xfrm>
              <a:off x="6456576" y="3444496"/>
              <a:ext cx="3433804" cy="460375"/>
            </a:xfrm>
            <a:prstGeom prst="rect">
              <a:avLst/>
            </a:prstGeom>
            <a:noFill/>
          </p:spPr>
          <p:txBody>
            <a:bodyPr wrap="none" rtlCol="0">
              <a:spAutoFit/>
              <a:scene3d>
                <a:camera prst="orthographicFront"/>
                <a:lightRig rig="threePt" dir="t"/>
              </a:scene3d>
              <a:sp3d contourW="12700"/>
            </a:bodyPr>
            <a:lstStyle/>
            <a:p>
              <a:pPr algn="l"/>
              <a:r>
                <a:rPr lang="zh-CN" altLang="en-US" sz="2400" dirty="0">
                  <a:latin typeface="微软雅黑" panose="020B0503020204020204" pitchFamily="34" charset="-122"/>
                  <a:ea typeface="微软雅黑" panose="020B0503020204020204" pitchFamily="34" charset="-122"/>
                </a:rPr>
                <a:t>基于Halide的IR</a:t>
              </a:r>
              <a:endParaRPr lang="zh-CN" altLang="en-US" sz="2400"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836949" y="5529326"/>
            <a:ext cx="7849870" cy="1016000"/>
            <a:chOff x="6456575" y="3444496"/>
            <a:chExt cx="11620224" cy="1016000"/>
          </a:xfrm>
        </p:grpSpPr>
        <p:sp>
          <p:nvSpPr>
            <p:cNvPr id="41" name="矩形 40"/>
            <p:cNvSpPr/>
            <p:nvPr/>
          </p:nvSpPr>
          <p:spPr bwMode="auto">
            <a:xfrm>
              <a:off x="6456575" y="3876931"/>
              <a:ext cx="11620224" cy="583565"/>
            </a:xfrm>
            <a:prstGeom prst="rect">
              <a:avLst/>
            </a:prstGeom>
          </p:spPr>
          <p:txBody>
            <a:bodyPr wrap="square">
              <a:spAutoFit/>
              <a:scene3d>
                <a:camera prst="orthographicFront"/>
                <a:lightRig rig="threePt" dir="t"/>
              </a:scene3d>
              <a:sp3d contourW="12700"/>
            </a:bodyPr>
            <a:lstStyle/>
            <a:p>
              <a:pPr>
                <a:defRPr/>
              </a:pPr>
              <a:r>
                <a:rPr sz="1600">
                  <a:sym typeface="+mn-ea"/>
                </a:rPr>
                <a:t>有一些DL编译器实现定制的低级IR，而不使用Halide和多面体模型。在定制的低级IR上，它们应用特定于硬件的优化，并降低到LLVM IR。</a:t>
              </a:r>
              <a:endParaRPr sz="1600">
                <a:sym typeface="+mn-ea"/>
              </a:endParaRPr>
            </a:p>
          </p:txBody>
        </p:sp>
        <p:sp>
          <p:nvSpPr>
            <p:cNvPr id="42" name="PA-文本框 8"/>
            <p:cNvSpPr txBox="1"/>
            <p:nvPr>
              <p:custDataLst>
                <p:tags r:id="rId6"/>
              </p:custDataLst>
            </p:nvPr>
          </p:nvSpPr>
          <p:spPr>
            <a:xfrm>
              <a:off x="6456576" y="3444496"/>
              <a:ext cx="2953466" cy="460375"/>
            </a:xfrm>
            <a:prstGeom prst="rect">
              <a:avLst/>
            </a:prstGeom>
            <a:noFill/>
          </p:spPr>
          <p:txBody>
            <a:bodyPr wrap="none" rtlCol="0">
              <a:spAutoFit/>
              <a:scene3d>
                <a:camera prst="orthographicFront"/>
                <a:lightRig rig="threePt" dir="t"/>
              </a:scene3d>
              <a:sp3d contourW="12700"/>
            </a:bodyPr>
            <a:lstStyle/>
            <a:p>
              <a:pPr algn="l"/>
              <a:r>
                <a:rPr lang="zh-CN" altLang="en-US" sz="2400" dirty="0">
                  <a:latin typeface="微软雅黑" panose="020B0503020204020204" pitchFamily="34" charset="-122"/>
                  <a:ea typeface="微软雅黑" panose="020B0503020204020204" pitchFamily="34" charset="-122"/>
                </a:rPr>
                <a:t>其他独特的IR</a:t>
              </a:r>
              <a:endParaRPr lang="zh-CN" altLang="en-US" sz="2400" dirty="0">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2837399" y="4275277"/>
            <a:ext cx="7793990" cy="1016000"/>
            <a:chOff x="6456575" y="3444496"/>
            <a:chExt cx="11537504" cy="1016000"/>
          </a:xfrm>
        </p:grpSpPr>
        <p:sp>
          <p:nvSpPr>
            <p:cNvPr id="44" name="矩形 43"/>
            <p:cNvSpPr/>
            <p:nvPr/>
          </p:nvSpPr>
          <p:spPr bwMode="auto">
            <a:xfrm>
              <a:off x="6456575" y="3876931"/>
              <a:ext cx="11537504" cy="583565"/>
            </a:xfrm>
            <a:prstGeom prst="rect">
              <a:avLst/>
            </a:prstGeom>
          </p:spPr>
          <p:txBody>
            <a:bodyPr wrap="square">
              <a:spAutoFit/>
              <a:scene3d>
                <a:camera prst="orthographicFront"/>
                <a:lightRig rig="threePt" dir="t"/>
              </a:scene3d>
              <a:sp3d contourW="12700"/>
            </a:bodyPr>
            <a:lstStyle/>
            <a:p>
              <a:pPr>
                <a:defRPr/>
              </a:pPr>
              <a:r>
                <a:rPr lang="zh-CN" altLang="en-US" sz="1600">
                  <a:sym typeface="+mn-ea"/>
                </a:rPr>
                <a:t>多面体模型是DL编译器中采用的一项重要技术。它使用线性规划、仿射变换和其他数学方法，通过边界和分支的静态控制流来优化基于循环的代码。</a:t>
              </a:r>
              <a:endParaRPr lang="zh-CN" altLang="en-US" sz="1600">
                <a:sym typeface="+mn-ea"/>
              </a:endParaRPr>
            </a:p>
          </p:txBody>
        </p:sp>
        <p:sp>
          <p:nvSpPr>
            <p:cNvPr id="45" name="PA-文本框 8"/>
            <p:cNvSpPr txBox="1"/>
            <p:nvPr>
              <p:custDataLst>
                <p:tags r:id="rId7"/>
              </p:custDataLst>
            </p:nvPr>
          </p:nvSpPr>
          <p:spPr>
            <a:xfrm>
              <a:off x="6456576" y="3444496"/>
              <a:ext cx="4307059" cy="460375"/>
            </a:xfrm>
            <a:prstGeom prst="rect">
              <a:avLst/>
            </a:prstGeom>
            <a:noFill/>
          </p:spPr>
          <p:txBody>
            <a:bodyPr wrap="none" rtlCol="0">
              <a:spAutoFit/>
              <a:scene3d>
                <a:camera prst="orthographicFront"/>
                <a:lightRig rig="threePt" dir="t"/>
              </a:scene3d>
              <a:sp3d contourW="12700"/>
            </a:bodyPr>
            <a:lstStyle/>
            <a:p>
              <a:pPr algn="l"/>
              <a:r>
                <a:rPr lang="zh-CN" altLang="en-US" sz="2400" dirty="0">
                  <a:latin typeface="微软雅黑" panose="020B0503020204020204" pitchFamily="34" charset="-122"/>
                  <a:ea typeface="微软雅黑" panose="020B0503020204020204" pitchFamily="34" charset="-122"/>
                </a:rPr>
                <a:t>基于多面体模型的IR</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05</a:t>
            </a:r>
            <a:endParaRPr lang="zh-CN" altLang="en-US" sz="2800" dirty="0">
              <a:latin typeface="Century Gothic" panose="020B0502020202020204" pitchFamily="34" charset="0"/>
            </a:endParaRPr>
          </a:p>
        </p:txBody>
      </p:sp>
      <p:sp>
        <p:nvSpPr>
          <p:cNvPr id="6" name="文本框 5"/>
          <p:cNvSpPr txBox="1"/>
          <p:nvPr/>
        </p:nvSpPr>
        <p:spPr>
          <a:xfrm>
            <a:off x="1724025" y="589280"/>
            <a:ext cx="645541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latin typeface="微软雅黑" panose="020B0503020204020204" pitchFamily="34" charset="-122"/>
                <a:ea typeface="微软雅黑" panose="020B0503020204020204" pitchFamily="34" charset="-122"/>
              </a:rPr>
              <a:t>DL编译器的关键组件</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前端</a:t>
            </a:r>
            <a:r>
              <a:rPr lang="zh-CN" altLang="en-US" sz="3200" dirty="0">
                <a:latin typeface="微软雅黑" panose="020B0503020204020204" pitchFamily="34" charset="-122"/>
                <a:ea typeface="微软雅黑" panose="020B0503020204020204" pitchFamily="34" charset="-122"/>
              </a:rPr>
              <a:t>优化</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sp>
        <p:nvSpPr>
          <p:cNvPr id="19" name="文本框 18"/>
          <p:cNvSpPr txBox="1"/>
          <p:nvPr/>
        </p:nvSpPr>
        <p:spPr>
          <a:xfrm>
            <a:off x="1280160" y="2642235"/>
            <a:ext cx="9384030" cy="922020"/>
          </a:xfrm>
          <a:prstGeom prst="rect">
            <a:avLst/>
          </a:prstGeom>
          <a:noFill/>
        </p:spPr>
        <p:txBody>
          <a:bodyPr wrap="square" rtlCol="0" anchor="t">
            <a:spAutoFit/>
          </a:bodyPr>
          <a:p>
            <a:pPr algn="l"/>
            <a:r>
              <a:rPr lang="zh-CN" altLang="en-US">
                <a:sym typeface="+mn-ea"/>
              </a:rPr>
              <a:t>前端需要实现各种格式转换，以支持不同框架中的各种格式。计算图优化结合了通用编译器的优化技术和特定于DL的优化技术，从而减少了冗余并提高了图IR的效率。在前端之后，生成优化的计算图并传递给后端。</a:t>
            </a:r>
            <a:endParaRPr lang="zh-CN" altLang="en-US">
              <a:sym typeface="+mn-ea"/>
            </a:endParaRPr>
          </a:p>
        </p:txBody>
      </p:sp>
      <p:cxnSp>
        <p:nvCxnSpPr>
          <p:cNvPr id="33" name="直接连接符 32"/>
          <p:cNvCxnSpPr/>
          <p:nvPr/>
        </p:nvCxnSpPr>
        <p:spPr>
          <a:xfrm>
            <a:off x="2606526" y="4890836"/>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606526" y="6257719"/>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606592" y="5553432"/>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550055" y="4645882"/>
            <a:ext cx="4590415" cy="460375"/>
            <a:chOff x="4883964" y="3648331"/>
            <a:chExt cx="6795227" cy="460375"/>
          </a:xfrm>
        </p:grpSpPr>
        <p:sp>
          <p:nvSpPr>
            <p:cNvPr id="38" name="矩形 37"/>
            <p:cNvSpPr/>
            <p:nvPr/>
          </p:nvSpPr>
          <p:spPr bwMode="auto">
            <a:xfrm>
              <a:off x="7525351" y="3721356"/>
              <a:ext cx="4153840" cy="337185"/>
            </a:xfrm>
            <a:prstGeom prst="rect">
              <a:avLst/>
            </a:prstGeom>
          </p:spPr>
          <p:txBody>
            <a:bodyPr wrap="square">
              <a:spAutoFit/>
              <a:scene3d>
                <a:camera prst="orthographicFront"/>
                <a:lightRig rig="threePt" dir="t"/>
              </a:scene3d>
              <a:sp3d contourW="12700"/>
            </a:bodyPr>
            <a:lstStyle/>
            <a:p>
              <a:pPr>
                <a:defRPr/>
              </a:pPr>
              <a:r>
                <a:rPr lang="zh-CN" altLang="en-US" sz="1600">
                  <a:sym typeface="+mn-ea"/>
                </a:rPr>
                <a:t>如零维张量消除、nop消除</a:t>
              </a:r>
              <a:endParaRPr lang="zh-CN" altLang="en-US" sz="1600">
                <a:sym typeface="+mn-ea"/>
              </a:endParaRPr>
            </a:p>
          </p:txBody>
        </p:sp>
        <p:sp>
          <p:nvSpPr>
            <p:cNvPr id="39" name="PA-文本框 8"/>
            <p:cNvSpPr txBox="1"/>
            <p:nvPr>
              <p:custDataLst>
                <p:tags r:id="rId3"/>
              </p:custDataLst>
            </p:nvPr>
          </p:nvSpPr>
          <p:spPr>
            <a:xfrm>
              <a:off x="4883964" y="3648331"/>
              <a:ext cx="2526708" cy="460375"/>
            </a:xfrm>
            <a:prstGeom prst="rect">
              <a:avLst/>
            </a:prstGeom>
            <a:noFill/>
          </p:spPr>
          <p:txBody>
            <a:bodyPr wrap="none" rtlCol="0">
              <a:spAutoFit/>
              <a:scene3d>
                <a:camera prst="orthographicFront"/>
                <a:lightRig rig="threePt" dir="t"/>
              </a:scene3d>
              <a:sp3d contourW="12700"/>
            </a:bodyPr>
            <a:lstStyle/>
            <a:p>
              <a:pPr algn="l"/>
              <a:r>
                <a:rPr lang="zh-CN" altLang="en-US" sz="2400" dirty="0">
                  <a:latin typeface="微软雅黑" panose="020B0503020204020204" pitchFamily="34" charset="-122"/>
                  <a:ea typeface="微软雅黑" panose="020B0503020204020204" pitchFamily="34" charset="-122"/>
                </a:rPr>
                <a:t>节点级优化</a:t>
              </a:r>
              <a:endParaRPr lang="zh-CN" altLang="en-US" sz="2400"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3550285" y="6021705"/>
            <a:ext cx="6358255" cy="460375"/>
            <a:chOff x="6723535" y="3527681"/>
            <a:chExt cx="9580755" cy="460375"/>
          </a:xfrm>
        </p:grpSpPr>
        <p:sp>
          <p:nvSpPr>
            <p:cNvPr id="41" name="矩形 40"/>
            <p:cNvSpPr/>
            <p:nvPr/>
          </p:nvSpPr>
          <p:spPr bwMode="auto">
            <a:xfrm>
              <a:off x="10119330" y="3592451"/>
              <a:ext cx="6184960" cy="337185"/>
            </a:xfrm>
            <a:prstGeom prst="rect">
              <a:avLst/>
            </a:prstGeom>
          </p:spPr>
          <p:txBody>
            <a:bodyPr wrap="square">
              <a:spAutoFit/>
              <a:scene3d>
                <a:camera prst="orthographicFront"/>
                <a:lightRig rig="threePt" dir="t"/>
              </a:scene3d>
              <a:sp3d contourW="12700"/>
            </a:bodyPr>
            <a:lstStyle/>
            <a:p>
              <a:pPr>
                <a:defRPr/>
              </a:pPr>
              <a:r>
                <a:rPr lang="zh-CN" altLang="en-US" sz="1600">
                  <a:sym typeface="+mn-ea"/>
                </a:rPr>
                <a:t>如CSE、DCE、静态内存规划和布局转换</a:t>
              </a:r>
              <a:endParaRPr lang="zh-CN" altLang="en-US" sz="1600" i="1" dirty="0">
                <a:solidFill>
                  <a:schemeClr val="tx1">
                    <a:lumMod val="65000"/>
                    <a:lumOff val="35000"/>
                  </a:schemeClr>
                </a:solidFill>
                <a:latin typeface="Century Gothic" panose="020B0502020202020204" pitchFamily="34" charset="0"/>
                <a:ea typeface="+mj-ea"/>
              </a:endParaRPr>
            </a:p>
          </p:txBody>
        </p:sp>
        <p:sp>
          <p:nvSpPr>
            <p:cNvPr id="42" name="PA-文本框 8"/>
            <p:cNvSpPr txBox="1"/>
            <p:nvPr>
              <p:custDataLst>
                <p:tags r:id="rId4"/>
              </p:custDataLst>
            </p:nvPr>
          </p:nvSpPr>
          <p:spPr>
            <a:xfrm>
              <a:off x="6723535" y="3527681"/>
              <a:ext cx="3334558" cy="460375"/>
            </a:xfrm>
            <a:prstGeom prst="rect">
              <a:avLst/>
            </a:prstGeom>
            <a:noFill/>
          </p:spPr>
          <p:txBody>
            <a:bodyPr wrap="square" rtlCol="0">
              <a:spAutoFit/>
              <a:scene3d>
                <a:camera prst="orthographicFront"/>
                <a:lightRig rig="threePt" dir="t"/>
              </a:scene3d>
              <a:sp3d contourW="12700"/>
            </a:bodyPr>
            <a:lstStyle/>
            <a:p>
              <a:pPr algn="l"/>
              <a:r>
                <a:rPr lang="zh-CN" altLang="en-US" sz="2400" dirty="0">
                  <a:latin typeface="微软雅黑" panose="020B0503020204020204" pitchFamily="34" charset="-122"/>
                  <a:ea typeface="微软雅黑" panose="020B0503020204020204" pitchFamily="34" charset="-122"/>
                </a:rPr>
                <a:t>数据流级优化</a:t>
              </a:r>
              <a:endParaRPr lang="zh-CN" altLang="en-US" sz="2400" dirty="0">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3550285" y="5340985"/>
            <a:ext cx="5579110" cy="460375"/>
            <a:chOff x="6456576" y="3444496"/>
            <a:chExt cx="8399721" cy="460375"/>
          </a:xfrm>
        </p:grpSpPr>
        <p:sp>
          <p:nvSpPr>
            <p:cNvPr id="44" name="矩形 43"/>
            <p:cNvSpPr/>
            <p:nvPr/>
          </p:nvSpPr>
          <p:spPr bwMode="auto">
            <a:xfrm>
              <a:off x="9098100" y="3506091"/>
              <a:ext cx="5758197" cy="337185"/>
            </a:xfrm>
            <a:prstGeom prst="rect">
              <a:avLst/>
            </a:prstGeom>
          </p:spPr>
          <p:txBody>
            <a:bodyPr wrap="square">
              <a:spAutoFit/>
              <a:scene3d>
                <a:camera prst="orthographicFront"/>
                <a:lightRig rig="threePt" dir="t"/>
              </a:scene3d>
              <a:sp3d contourW="12700"/>
            </a:bodyPr>
            <a:lstStyle/>
            <a:p>
              <a:pPr>
                <a:defRPr/>
              </a:pPr>
              <a:r>
                <a:rPr lang="zh-CN" altLang="en-US" sz="1600">
                  <a:sym typeface="+mn-ea"/>
                </a:rPr>
                <a:t>如代数简化、</a:t>
              </a:r>
              <a:r>
                <a:rPr lang="zh-CN" altLang="en-US" sz="1600">
                  <a:sym typeface="+mn-ea"/>
                </a:rPr>
                <a:t>算子融合和算子下沉</a:t>
              </a:r>
              <a:endParaRPr lang="zh-CN" altLang="en-US" sz="1600">
                <a:sym typeface="+mn-ea"/>
              </a:endParaRPr>
            </a:p>
          </p:txBody>
        </p:sp>
        <p:sp>
          <p:nvSpPr>
            <p:cNvPr id="45" name="PA-文本框 8"/>
            <p:cNvSpPr txBox="1"/>
            <p:nvPr>
              <p:custDataLst>
                <p:tags r:id="rId5"/>
              </p:custDataLst>
            </p:nvPr>
          </p:nvSpPr>
          <p:spPr>
            <a:xfrm>
              <a:off x="6456576" y="3444496"/>
              <a:ext cx="2570777" cy="460375"/>
            </a:xfrm>
            <a:prstGeom prst="rect">
              <a:avLst/>
            </a:prstGeom>
            <a:noFill/>
          </p:spPr>
          <p:txBody>
            <a:bodyPr wrap="square" rtlCol="0">
              <a:spAutoFit/>
              <a:scene3d>
                <a:camera prst="orthographicFront"/>
                <a:lightRig rig="threePt" dir="t"/>
              </a:scene3d>
              <a:sp3d contourW="12700"/>
            </a:bodyPr>
            <a:lstStyle/>
            <a:p>
              <a:pPr algn="l"/>
              <a:r>
                <a:rPr lang="zh-CN" altLang="en-US" sz="2400" dirty="0">
                  <a:latin typeface="微软雅黑" panose="020B0503020204020204" pitchFamily="34" charset="-122"/>
                  <a:ea typeface="微软雅黑" panose="020B0503020204020204" pitchFamily="34" charset="-122"/>
                </a:rPr>
                <a:t>块级优化</a:t>
              </a:r>
              <a:endParaRPr lang="zh-CN" altLang="en-US" sz="2400" dirty="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280160" y="1641475"/>
            <a:ext cx="9471025" cy="645160"/>
          </a:xfrm>
          <a:prstGeom prst="rect">
            <a:avLst/>
          </a:prstGeom>
          <a:noFill/>
        </p:spPr>
        <p:txBody>
          <a:bodyPr wrap="square" rtlCol="0" anchor="t">
            <a:spAutoFit/>
          </a:bodyPr>
          <a:p>
            <a:r>
              <a:rPr lang="zh-CN" altLang="en-US"/>
              <a:t>前端是DL编译器中最重要的组件之一，负责从</a:t>
            </a:r>
            <a:r>
              <a:rPr lang="en-US" altLang="zh-CN"/>
              <a:t>DL</a:t>
            </a:r>
            <a:r>
              <a:rPr lang="zh-CN" altLang="en-US"/>
              <a:t>模型到高级IR（即计算图）的转换以及基于高级IR的独立于硬件的优化。</a:t>
            </a:r>
            <a:endParaRPr lang="zh-CN" altLang="en-US"/>
          </a:p>
        </p:txBody>
      </p:sp>
      <p:sp>
        <p:nvSpPr>
          <p:cNvPr id="5" name="文本框 4"/>
          <p:cNvSpPr txBox="1"/>
          <p:nvPr/>
        </p:nvSpPr>
        <p:spPr>
          <a:xfrm>
            <a:off x="1280160" y="4088130"/>
            <a:ext cx="3491865" cy="368300"/>
          </a:xfrm>
          <a:prstGeom prst="rect">
            <a:avLst/>
          </a:prstGeom>
          <a:noFill/>
        </p:spPr>
        <p:txBody>
          <a:bodyPr wrap="square" rtlCol="0" anchor="t">
            <a:spAutoFit/>
          </a:bodyPr>
          <a:p>
            <a:r>
              <a:rPr lang="zh-CN" altLang="en-US"/>
              <a:t>前端优化分为三类：</a:t>
            </a:r>
            <a:endParaRPr lang="zh-CN" altLang="en-US"/>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06</a:t>
            </a:r>
            <a:endParaRPr lang="zh-CN" altLang="en-US" sz="2800" dirty="0">
              <a:latin typeface="Century Gothic" panose="020B0502020202020204" pitchFamily="34" charset="0"/>
            </a:endParaRPr>
          </a:p>
        </p:txBody>
      </p:sp>
      <p:sp>
        <p:nvSpPr>
          <p:cNvPr id="6" name="文本框 5"/>
          <p:cNvSpPr txBox="1"/>
          <p:nvPr/>
        </p:nvSpPr>
        <p:spPr>
          <a:xfrm>
            <a:off x="1724025" y="589280"/>
            <a:ext cx="645541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latin typeface="微软雅黑" panose="020B0503020204020204" pitchFamily="34" charset="-122"/>
                <a:ea typeface="微软雅黑" panose="020B0503020204020204" pitchFamily="34" charset="-122"/>
                <a:sym typeface="+mn-ea"/>
              </a:rPr>
              <a:t>DL编译器的关键组件</a:t>
            </a:r>
            <a:r>
              <a:rPr lang="en-US" altLang="zh-CN" sz="3200" dirty="0">
                <a:latin typeface="微软雅黑" panose="020B0503020204020204" pitchFamily="34" charset="-122"/>
                <a:ea typeface="微软雅黑" panose="020B0503020204020204" pitchFamily="34" charset="-122"/>
                <a:sym typeface="+mn-ea"/>
              </a:rPr>
              <a:t>——</a:t>
            </a:r>
            <a:r>
              <a:rPr lang="zh-CN" altLang="en-US" sz="3200" dirty="0">
                <a:latin typeface="微软雅黑" panose="020B0503020204020204" pitchFamily="34" charset="-122"/>
                <a:ea typeface="微软雅黑" panose="020B0503020204020204" pitchFamily="34" charset="-122"/>
                <a:sym typeface="+mn-ea"/>
              </a:rPr>
              <a:t>前端优化</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sp>
        <p:nvSpPr>
          <p:cNvPr id="5" name="文本框 4"/>
          <p:cNvSpPr txBox="1"/>
          <p:nvPr/>
        </p:nvSpPr>
        <p:spPr>
          <a:xfrm>
            <a:off x="2068195" y="6249035"/>
            <a:ext cx="8157845" cy="368300"/>
          </a:xfrm>
          <a:prstGeom prst="rect">
            <a:avLst/>
          </a:prstGeom>
          <a:noFill/>
        </p:spPr>
        <p:txBody>
          <a:bodyPr wrap="square" rtlCol="0" anchor="t">
            <a:spAutoFit/>
          </a:bodyPr>
          <a:p>
            <a:r>
              <a:rPr lang="zh-CN" altLang="en-US"/>
              <a:t>计算图优化示例，取自使用Tensorflow XLA的Volta GPU上Alexnet的HLO图。</a:t>
            </a:r>
            <a:endParaRPr lang="zh-CN" altLang="en-US"/>
          </a:p>
        </p:txBody>
      </p:sp>
      <p:pic>
        <p:nvPicPr>
          <p:cNvPr id="7" name="图片 6"/>
          <p:cNvPicPr>
            <a:picLocks noChangeAspect="1"/>
          </p:cNvPicPr>
          <p:nvPr/>
        </p:nvPicPr>
        <p:blipFill>
          <a:blip r:embed="rId3"/>
          <a:stretch>
            <a:fillRect/>
          </a:stretch>
        </p:blipFill>
        <p:spPr>
          <a:xfrm>
            <a:off x="1329055" y="1487805"/>
            <a:ext cx="9373235" cy="4704080"/>
          </a:xfrm>
          <a:prstGeom prst="rect">
            <a:avLst/>
          </a:prstGeo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07</a:t>
            </a:r>
            <a:endParaRPr lang="zh-CN" altLang="en-US" sz="2800" dirty="0">
              <a:latin typeface="Century Gothic" panose="020B0502020202020204" pitchFamily="34" charset="0"/>
            </a:endParaRPr>
          </a:p>
        </p:txBody>
      </p:sp>
      <p:sp>
        <p:nvSpPr>
          <p:cNvPr id="6" name="文本框 5"/>
          <p:cNvSpPr txBox="1"/>
          <p:nvPr/>
        </p:nvSpPr>
        <p:spPr>
          <a:xfrm>
            <a:off x="1724025" y="589280"/>
            <a:ext cx="645541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latin typeface="微软雅黑" panose="020B0503020204020204" pitchFamily="34" charset="-122"/>
                <a:ea typeface="微软雅黑" panose="020B0503020204020204" pitchFamily="34" charset="-122"/>
              </a:rPr>
              <a:t>DL编译器的关键组件</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后端</a:t>
            </a:r>
            <a:r>
              <a:rPr lang="zh-CN" altLang="en-US" sz="3200" dirty="0">
                <a:latin typeface="微软雅黑" panose="020B0503020204020204" pitchFamily="34" charset="-122"/>
                <a:ea typeface="微软雅黑" panose="020B0503020204020204" pitchFamily="34" charset="-122"/>
              </a:rPr>
              <a:t>优化</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sp>
        <p:nvSpPr>
          <p:cNvPr id="19" name="文本框 18"/>
          <p:cNvSpPr txBox="1"/>
          <p:nvPr/>
        </p:nvSpPr>
        <p:spPr>
          <a:xfrm>
            <a:off x="1403985" y="1380490"/>
            <a:ext cx="9384030" cy="922020"/>
          </a:xfrm>
          <a:prstGeom prst="rect">
            <a:avLst/>
          </a:prstGeom>
          <a:noFill/>
        </p:spPr>
        <p:txBody>
          <a:bodyPr wrap="square" rtlCol="0" anchor="t">
            <a:spAutoFit/>
          </a:bodyPr>
          <a:p>
            <a:pPr algn="l"/>
            <a:r>
              <a:rPr lang="zh-CN" altLang="en-US">
                <a:sym typeface="+mn-ea"/>
              </a:rPr>
              <a:t>后端将高级IR转换为低级IR，并执行特定于硬件的优化。一方面，它可以直接将高级IR转换为第三方工具链，如LLVMIR，以利用现有的基础设施进行通用优化和代码生成。另一方面，它可以利用DL模型和硬件特性的先验知识，通过定制编译过程，更高效地生成代码。</a:t>
            </a:r>
            <a:endParaRPr lang="zh-CN" altLang="en-US">
              <a:sym typeface="+mn-ea"/>
            </a:endParaRPr>
          </a:p>
        </p:txBody>
      </p:sp>
      <p:cxnSp>
        <p:nvCxnSpPr>
          <p:cNvPr id="33" name="直接连接符 32"/>
          <p:cNvCxnSpPr/>
          <p:nvPr/>
        </p:nvCxnSpPr>
        <p:spPr>
          <a:xfrm>
            <a:off x="831066" y="3455736"/>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31066" y="6096429"/>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32402" y="4699357"/>
            <a:ext cx="6615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1952394" y="3021552"/>
            <a:ext cx="9101455" cy="1016000"/>
            <a:chOff x="6456575" y="3444496"/>
            <a:chExt cx="13472955" cy="1016000"/>
          </a:xfrm>
        </p:grpSpPr>
        <p:sp>
          <p:nvSpPr>
            <p:cNvPr id="38" name="矩形 37"/>
            <p:cNvSpPr/>
            <p:nvPr/>
          </p:nvSpPr>
          <p:spPr bwMode="auto">
            <a:xfrm>
              <a:off x="6456575" y="3876931"/>
              <a:ext cx="13472955" cy="583565"/>
            </a:xfrm>
            <a:prstGeom prst="rect">
              <a:avLst/>
            </a:prstGeom>
          </p:spPr>
          <p:txBody>
            <a:bodyPr wrap="square">
              <a:spAutoFit/>
              <a:scene3d>
                <a:camera prst="orthographicFront"/>
                <a:lightRig rig="threePt" dir="t"/>
              </a:scene3d>
              <a:sp3d contourW="12700"/>
            </a:bodyPr>
            <a:lstStyle/>
            <a:p>
              <a:pPr>
                <a:defRPr/>
              </a:pPr>
              <a:r>
                <a:rPr lang="zh-CN" altLang="en-US" sz="1600">
                  <a:sym typeface="+mn-ea"/>
                </a:rPr>
                <a:t>特定于硬件的优化可以为不同的硬件目标高效地生成代码。</a:t>
              </a:r>
              <a:r>
                <a:rPr lang="zh-CN" altLang="en-US" sz="1600">
                  <a:sym typeface="+mn-ea"/>
                </a:rPr>
                <a:t>常用的硬件特定优化包括硬件内在映射、内存分配和获取、内存延迟隐藏、并行化以及面向循环的优化。</a:t>
              </a:r>
              <a:endParaRPr lang="zh-CN" altLang="en-US" sz="1600">
                <a:sym typeface="+mn-ea"/>
              </a:endParaRPr>
            </a:p>
          </p:txBody>
        </p:sp>
        <p:sp>
          <p:nvSpPr>
            <p:cNvPr id="39" name="PA-文本框 8"/>
            <p:cNvSpPr txBox="1"/>
            <p:nvPr>
              <p:custDataLst>
                <p:tags r:id="rId3"/>
              </p:custDataLst>
            </p:nvPr>
          </p:nvSpPr>
          <p:spPr>
            <a:xfrm>
              <a:off x="6456576" y="3444496"/>
              <a:ext cx="4782697" cy="460375"/>
            </a:xfrm>
            <a:prstGeom prst="rect">
              <a:avLst/>
            </a:prstGeom>
            <a:noFill/>
          </p:spPr>
          <p:txBody>
            <a:bodyPr wrap="none" rtlCol="0">
              <a:spAutoFit/>
              <a:scene3d>
                <a:camera prst="orthographicFront"/>
                <a:lightRig rig="threePt" dir="t"/>
              </a:scene3d>
              <a:sp3d contourW="12700"/>
            </a:bodyPr>
            <a:lstStyle/>
            <a:p>
              <a:pPr algn="l"/>
              <a:r>
                <a:rPr lang="zh-CN" altLang="en-US" sz="2400">
                  <a:sym typeface="+mn-ea"/>
                </a:rPr>
                <a:t>各种特定于硬件的优化</a:t>
              </a:r>
              <a:endParaRPr lang="zh-CN" altLang="en-US" sz="2400"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1952394" y="5529326"/>
            <a:ext cx="9201150" cy="1016000"/>
            <a:chOff x="6456575" y="3444496"/>
            <a:chExt cx="13620534" cy="1016000"/>
          </a:xfrm>
        </p:grpSpPr>
        <p:sp>
          <p:nvSpPr>
            <p:cNvPr id="41" name="矩形 40"/>
            <p:cNvSpPr/>
            <p:nvPr/>
          </p:nvSpPr>
          <p:spPr bwMode="auto">
            <a:xfrm>
              <a:off x="6456575" y="3876931"/>
              <a:ext cx="13620534" cy="583565"/>
            </a:xfrm>
            <a:prstGeom prst="rect">
              <a:avLst/>
            </a:prstGeom>
          </p:spPr>
          <p:txBody>
            <a:bodyPr wrap="square">
              <a:spAutoFit/>
              <a:scene3d>
                <a:camera prst="orthographicFront"/>
                <a:lightRig rig="threePt" dir="t"/>
              </a:scene3d>
              <a:sp3d contourW="12700"/>
            </a:bodyPr>
            <a:lstStyle/>
            <a:p>
              <a:pPr>
                <a:defRPr/>
              </a:pPr>
              <a:r>
                <a:rPr lang="zh-CN" altLang="en-US" sz="1600">
                  <a:sym typeface="+mn-ea"/>
                </a:rPr>
                <a:t>高度优化的内核库广泛用于通用处理器和其他定制的DL加速器。当特定的高度优化的原语可以满足计算要求时，使用优化的内核库可显著提高性能，否则可能会受到进一步优化的约束，并且性能较差。</a:t>
              </a:r>
              <a:endParaRPr lang="zh-CN" altLang="en-US" sz="1600">
                <a:sym typeface="+mn-ea"/>
              </a:endParaRPr>
            </a:p>
          </p:txBody>
        </p:sp>
        <p:sp>
          <p:nvSpPr>
            <p:cNvPr id="42" name="PA-文本框 8"/>
            <p:cNvSpPr txBox="1"/>
            <p:nvPr>
              <p:custDataLst>
                <p:tags r:id="rId4"/>
              </p:custDataLst>
            </p:nvPr>
          </p:nvSpPr>
          <p:spPr>
            <a:xfrm>
              <a:off x="6456576" y="3444496"/>
              <a:ext cx="2977906" cy="460375"/>
            </a:xfrm>
            <a:prstGeom prst="rect">
              <a:avLst/>
            </a:prstGeom>
            <a:noFill/>
          </p:spPr>
          <p:txBody>
            <a:bodyPr wrap="none" rtlCol="0">
              <a:spAutoFit/>
              <a:scene3d>
                <a:camera prst="orthographicFront"/>
                <a:lightRig rig="threePt" dir="t"/>
              </a:scene3d>
              <a:sp3d contourW="12700"/>
            </a:bodyPr>
            <a:lstStyle/>
            <a:p>
              <a:pPr algn="l"/>
              <a:r>
                <a:rPr lang="zh-CN" altLang="en-US" sz="2400">
                  <a:sym typeface="+mn-ea"/>
                </a:rPr>
                <a:t>优化的内核库</a:t>
              </a:r>
              <a:endParaRPr lang="zh-CN" altLang="en-US" sz="2400" dirty="0">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1952844" y="4275277"/>
            <a:ext cx="9310370" cy="1016000"/>
            <a:chOff x="6456575" y="3444496"/>
            <a:chExt cx="13782213" cy="1016000"/>
          </a:xfrm>
        </p:grpSpPr>
        <p:sp>
          <p:nvSpPr>
            <p:cNvPr id="44" name="矩形 43"/>
            <p:cNvSpPr/>
            <p:nvPr/>
          </p:nvSpPr>
          <p:spPr bwMode="auto">
            <a:xfrm>
              <a:off x="6456575" y="3876931"/>
              <a:ext cx="13782213" cy="583565"/>
            </a:xfrm>
            <a:prstGeom prst="rect">
              <a:avLst/>
            </a:prstGeom>
          </p:spPr>
          <p:txBody>
            <a:bodyPr wrap="square">
              <a:spAutoFit/>
              <a:scene3d>
                <a:camera prst="orthographicFront"/>
                <a:lightRig rig="threePt" dir="t"/>
              </a:scene3d>
              <a:sp3d contourW="12700"/>
            </a:bodyPr>
            <a:lstStyle/>
            <a:p>
              <a:pPr>
                <a:defRPr/>
              </a:pPr>
              <a:r>
                <a:rPr lang="zh-CN" altLang="en-US" sz="1600">
                  <a:sym typeface="+mn-ea"/>
                </a:rPr>
                <a:t>由于硬件特定优化中的参数调整有巨大的搜索空间，因此有必要利用自动调整来确定最佳参数配置，</a:t>
              </a:r>
              <a:r>
                <a:rPr lang="zh-CN" altLang="en-US" sz="1600">
                  <a:sym typeface="+mn-ea"/>
                </a:rPr>
                <a:t>可以减少手动获取最佳参数配置的工作量。</a:t>
              </a:r>
              <a:endParaRPr lang="zh-CN" altLang="en-US" sz="1600">
                <a:sym typeface="+mn-ea"/>
              </a:endParaRPr>
            </a:p>
          </p:txBody>
        </p:sp>
        <p:sp>
          <p:nvSpPr>
            <p:cNvPr id="45" name="PA-文本框 8"/>
            <p:cNvSpPr txBox="1"/>
            <p:nvPr>
              <p:custDataLst>
                <p:tags r:id="rId5"/>
              </p:custDataLst>
            </p:nvPr>
          </p:nvSpPr>
          <p:spPr>
            <a:xfrm>
              <a:off x="6456576" y="3444496"/>
              <a:ext cx="2977906" cy="460375"/>
            </a:xfrm>
            <a:prstGeom prst="rect">
              <a:avLst/>
            </a:prstGeom>
            <a:noFill/>
          </p:spPr>
          <p:txBody>
            <a:bodyPr wrap="none" rtlCol="0">
              <a:spAutoFit/>
              <a:scene3d>
                <a:camera prst="orthographicFront"/>
                <a:lightRig rig="threePt" dir="t"/>
              </a:scene3d>
              <a:sp3d contourW="12700"/>
            </a:bodyPr>
            <a:lstStyle/>
            <a:p>
              <a:pPr algn="l"/>
              <a:r>
                <a:rPr lang="zh-CN" altLang="en-US" sz="2400">
                  <a:sym typeface="+mn-ea"/>
                </a:rPr>
                <a:t>自动调优技术</a:t>
              </a:r>
              <a:endParaRPr lang="zh-CN" altLang="en-US" sz="2400" dirty="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403985" y="2509520"/>
            <a:ext cx="6096000" cy="368300"/>
          </a:xfrm>
          <a:prstGeom prst="rect">
            <a:avLst/>
          </a:prstGeom>
          <a:noFill/>
        </p:spPr>
        <p:txBody>
          <a:bodyPr wrap="square" rtlCol="0" anchor="t">
            <a:spAutoFit/>
          </a:bodyPr>
          <a:p>
            <a:r>
              <a:rPr lang="zh-CN" altLang="en-US"/>
              <a:t>DL编译器的后端通常包括：</a:t>
            </a:r>
            <a:endParaRPr lang="zh-CN" altLang="en-US"/>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PA-组合 8"/>
          <p:cNvGrpSpPr/>
          <p:nvPr>
            <p:custDataLst>
              <p:tags r:id="rId2"/>
            </p:custDataLst>
          </p:nvPr>
        </p:nvGrpSpPr>
        <p:grpSpPr>
          <a:xfrm>
            <a:off x="3086100" y="419100"/>
            <a:ext cx="6019800" cy="6019800"/>
            <a:chOff x="3324225" y="657225"/>
            <a:chExt cx="5543550" cy="5543550"/>
          </a:xfrm>
        </p:grpSpPr>
        <p:pic>
          <p:nvPicPr>
            <p:cNvPr id="7" name="PA-图片 6"/>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3324225" y="657225"/>
              <a:ext cx="5543550" cy="5543550"/>
            </a:xfrm>
            <a:prstGeom prst="rect">
              <a:avLst/>
            </a:prstGeom>
          </p:spPr>
        </p:pic>
        <p:sp>
          <p:nvSpPr>
            <p:cNvPr id="8" name="PA-椭圆 7"/>
            <p:cNvSpPr/>
            <p:nvPr>
              <p:custDataLst>
                <p:tags r:id="rId5"/>
              </p:custDataLst>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文本框 9"/>
          <p:cNvSpPr txBox="1"/>
          <p:nvPr>
            <p:custDataLst>
              <p:tags r:id="rId6"/>
            </p:custDataLst>
          </p:nvPr>
        </p:nvSpPr>
        <p:spPr>
          <a:xfrm>
            <a:off x="4632972" y="2868258"/>
            <a:ext cx="2926080" cy="922020"/>
          </a:xfrm>
          <a:prstGeom prst="rect">
            <a:avLst/>
          </a:prstGeom>
          <a:noFill/>
        </p:spPr>
        <p:txBody>
          <a:bodyPr wrap="none" rtlCol="0">
            <a:spAutoFit/>
            <a:scene3d>
              <a:camera prst="orthographicFront"/>
              <a:lightRig rig="threePt" dir="t"/>
            </a:scene3d>
            <a:sp3d contourW="12700"/>
          </a:bodyPr>
          <a:lstStyle/>
          <a:p>
            <a:pPr algn="ctr"/>
            <a:r>
              <a:rPr lang="zh-CN" altLang="en-US" sz="5400" dirty="0">
                <a:latin typeface="微软雅黑" panose="020B0503020204020204" pitchFamily="34" charset="-122"/>
                <a:ea typeface="微软雅黑" panose="020B0503020204020204" pitchFamily="34" charset="-122"/>
              </a:rPr>
              <a:t>未来方向</a:t>
            </a:r>
            <a:endParaRPr lang="zh-CN" altLang="en-US" sz="5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14245" y="1888956"/>
            <a:ext cx="2563522" cy="1107996"/>
          </a:xfrm>
          <a:prstGeom prst="rect">
            <a:avLst/>
          </a:prstGeom>
          <a:noFill/>
        </p:spPr>
        <p:txBody>
          <a:bodyPr wrap="none" rtlCol="0">
            <a:spAutoFit/>
            <a:scene3d>
              <a:camera prst="orthographicFront"/>
              <a:lightRig rig="threePt" dir="t"/>
            </a:scene3d>
            <a:sp3d contourW="12700"/>
          </a:bodyPr>
          <a:lstStyle/>
          <a:p>
            <a:pPr algn="ctr"/>
            <a:r>
              <a:rPr lang="en-US" altLang="zh-CN" sz="6000" b="1" i="1" dirty="0">
                <a:blipFill dpi="0" rotWithShape="1">
                  <a:blip r:embed="rId7"/>
                  <a:srcRect/>
                  <a:tile tx="0" ty="-438150" sx="100000" sy="100000" flip="none" algn="t"/>
                </a:blip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NO.</a:t>
            </a:r>
            <a:r>
              <a:rPr lang="en-US" altLang="zh-CN" sz="6600" b="1" i="1" dirty="0">
                <a:blipFill dpi="0" rotWithShape="1">
                  <a:blip r:embed="rId7"/>
                  <a:srcRect/>
                  <a:tile tx="0" ty="-438150" sx="100000" sy="100000" flip="none" algn="t"/>
                </a:blip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03</a:t>
            </a:r>
            <a:endParaRPr lang="zh-CN" altLang="en-US" sz="6000" b="1" i="1" dirty="0">
              <a:blipFill dpi="0" rotWithShape="1">
                <a:blip r:embed="rId7"/>
                <a:srcRect/>
                <a:tile tx="0" ty="-438150" sx="100000" sy="100000" flip="none" algn="t"/>
              </a:blip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endParaRPr>
          </a:p>
        </p:txBody>
      </p:sp>
      <p:sp>
        <p:nvSpPr>
          <p:cNvPr id="14" name="矩形 13"/>
          <p:cNvSpPr/>
          <p:nvPr/>
        </p:nvSpPr>
        <p:spPr bwMode="auto">
          <a:xfrm>
            <a:off x="4267200" y="4190438"/>
            <a:ext cx="3676650" cy="430887"/>
          </a:xfrm>
          <a:prstGeom prst="rect">
            <a:avLst/>
          </a:prstGeom>
        </p:spPr>
        <p:txBody>
          <a:bodyPr wrap="square">
            <a:spAutoFit/>
            <a:scene3d>
              <a:camera prst="orthographicFront"/>
              <a:lightRig rig="threePt" dir="t"/>
            </a:scene3d>
            <a:sp3d contourW="12700"/>
          </a:bodyPr>
          <a:lstStyle/>
          <a:p>
            <a:pPr algn="ctr">
              <a:defRPr/>
            </a:pPr>
            <a:r>
              <a:rPr lang="en-US" altLang="zh-CN" sz="1050" i="1" dirty="0">
                <a:solidFill>
                  <a:schemeClr val="tx1">
                    <a:lumMod val="65000"/>
                    <a:lumOff val="35000"/>
                  </a:schemeClr>
                </a:solidFill>
                <a:latin typeface="Century Gothic" panose="020B0502020202020204" pitchFamily="34" charset="0"/>
                <a:ea typeface="+mj-ea"/>
              </a:rPr>
              <a:t>This template is exclusively designed by Fei </a:t>
            </a:r>
            <a:r>
              <a:rPr lang="en-US" altLang="zh-CN" sz="1050" i="1" dirty="0" err="1">
                <a:solidFill>
                  <a:schemeClr val="tx1">
                    <a:lumMod val="65000"/>
                    <a:lumOff val="35000"/>
                  </a:schemeClr>
                </a:solidFill>
                <a:latin typeface="Century Gothic" panose="020B0502020202020204" pitchFamily="34" charset="0"/>
                <a:ea typeface="+mj-ea"/>
              </a:rPr>
              <a:t>er</a:t>
            </a:r>
            <a:r>
              <a:rPr lang="en-US" altLang="zh-CN" sz="1050" i="1" dirty="0">
                <a:solidFill>
                  <a:schemeClr val="tx1">
                    <a:lumMod val="65000"/>
                    <a:lumOff val="35000"/>
                  </a:schemeClr>
                </a:solidFill>
                <a:latin typeface="Century Gothic" panose="020B0502020202020204" pitchFamily="34" charset="0"/>
                <a:ea typeface="+mj-ea"/>
              </a:rPr>
              <a:t> creative, and copyrights belong to Bao </a:t>
            </a:r>
            <a:r>
              <a:rPr lang="en-US" altLang="zh-CN" sz="1050" i="1" dirty="0" err="1">
                <a:solidFill>
                  <a:schemeClr val="tx1">
                    <a:lumMod val="65000"/>
                    <a:lumOff val="35000"/>
                  </a:schemeClr>
                </a:solidFill>
                <a:latin typeface="Century Gothic" panose="020B0502020202020204" pitchFamily="34" charset="0"/>
                <a:ea typeface="+mj-ea"/>
              </a:rPr>
              <a:t>tu</a:t>
            </a:r>
            <a:r>
              <a:rPr lang="en-US" altLang="zh-CN" sz="1050" i="1" dirty="0">
                <a:solidFill>
                  <a:schemeClr val="tx1">
                    <a:lumMod val="65000"/>
                    <a:lumOff val="35000"/>
                  </a:schemeClr>
                </a:solidFill>
                <a:latin typeface="Century Gothic" panose="020B0502020202020204" pitchFamily="34" charset="0"/>
                <a:ea typeface="+mj-ea"/>
              </a:rPr>
              <a:t> internet</a:t>
            </a:r>
            <a:endParaRPr lang="zh-CN" altLang="en-US" sz="1050" i="1" dirty="0">
              <a:solidFill>
                <a:schemeClr val="tx1">
                  <a:lumMod val="65000"/>
                  <a:lumOff val="35000"/>
                </a:schemeClr>
              </a:solidFill>
              <a:latin typeface="Century Gothic" panose="020B0502020202020204" pitchFamily="34" charset="0"/>
              <a:ea typeface="+mj-ea"/>
            </a:endParaRPr>
          </a:p>
        </p:txBody>
      </p:sp>
      <p:cxnSp>
        <p:nvCxnSpPr>
          <p:cNvPr id="3" name="直接连接符 2"/>
          <p:cNvCxnSpPr/>
          <p:nvPr/>
        </p:nvCxnSpPr>
        <p:spPr>
          <a:xfrm>
            <a:off x="5888326" y="4046277"/>
            <a:ext cx="415349" cy="0"/>
          </a:xfrm>
          <a:prstGeom prst="line">
            <a:avLst/>
          </a:prstGeom>
          <a:ln w="38100">
            <a:solidFill>
              <a:srgbClr val="014598"/>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55018" y="927309"/>
            <a:ext cx="0" cy="1980000"/>
          </a:xfrm>
          <a:prstGeom prst="line">
            <a:avLst/>
          </a:prstGeom>
          <a:ln>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55018" y="3950692"/>
            <a:ext cx="0" cy="1980000"/>
          </a:xfrm>
          <a:prstGeom prst="line">
            <a:avLst/>
          </a:prstGeom>
          <a:ln>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rot="5400000">
            <a:off x="422848" y="3198167"/>
            <a:ext cx="86433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2029</a:t>
            </a:r>
            <a:endParaRPr lang="zh-CN" altLang="en-US" sz="2400" dirty="0">
              <a:solidFill>
                <a:schemeClr val="bg1"/>
              </a:solid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endParaRPr>
          </a:p>
        </p:txBody>
      </p:sp>
      <p:cxnSp>
        <p:nvCxnSpPr>
          <p:cNvPr id="37" name="直接连接符 36"/>
          <p:cNvCxnSpPr/>
          <p:nvPr/>
        </p:nvCxnSpPr>
        <p:spPr>
          <a:xfrm>
            <a:off x="11366891" y="927309"/>
            <a:ext cx="0" cy="1980000"/>
          </a:xfrm>
          <a:prstGeom prst="line">
            <a:avLst/>
          </a:prstGeom>
          <a:ln>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1366891" y="3950692"/>
            <a:ext cx="0" cy="1980000"/>
          </a:xfrm>
          <a:prstGeom prst="line">
            <a:avLst/>
          </a:prstGeom>
          <a:ln>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1204674" y="3256036"/>
            <a:ext cx="345924" cy="345924"/>
            <a:chOff x="9735016" y="-1838372"/>
            <a:chExt cx="647625" cy="647625"/>
          </a:xfrm>
        </p:grpSpPr>
        <p:sp>
          <p:nvSpPr>
            <p:cNvPr id="42" name="椭圆 41"/>
            <p:cNvSpPr/>
            <p:nvPr/>
          </p:nvSpPr>
          <p:spPr>
            <a:xfrm>
              <a:off x="9735016" y="-1838372"/>
              <a:ext cx="647625" cy="647625"/>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9906910" y="-1666478"/>
              <a:ext cx="303837" cy="303837"/>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1161465" y="449361"/>
            <a:ext cx="389132" cy="183633"/>
            <a:chOff x="6248400" y="-1638300"/>
            <a:chExt cx="586740" cy="285750"/>
          </a:xfrm>
        </p:grpSpPr>
        <p:cxnSp>
          <p:nvCxnSpPr>
            <p:cNvPr id="48" name="直接连接符 47"/>
            <p:cNvCxnSpPr/>
            <p:nvPr/>
          </p:nvCxnSpPr>
          <p:spPr>
            <a:xfrm>
              <a:off x="6400800" y="-1638300"/>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248400" y="-1495425"/>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400800" y="-1352550"/>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55" name="椭圆 54"/>
          <p:cNvSpPr/>
          <p:nvPr/>
        </p:nvSpPr>
        <p:spPr>
          <a:xfrm>
            <a:off x="11153775" y="6097566"/>
            <a:ext cx="447718" cy="447718"/>
          </a:xfrm>
          <a:prstGeom prst="ellipse">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sp>
        <p:nvSpPr>
          <p:cNvPr id="56" name="文本框 55"/>
          <p:cNvSpPr txBox="1"/>
          <p:nvPr/>
        </p:nvSpPr>
        <p:spPr>
          <a:xfrm>
            <a:off x="660168" y="6011849"/>
            <a:ext cx="917239" cy="584775"/>
          </a:xfrm>
          <a:prstGeom prst="rect">
            <a:avLst/>
          </a:prstGeom>
          <a:noFill/>
        </p:spPr>
        <p:txBody>
          <a:bodyPr wrap="none" rtlCol="0">
            <a:spAutoFit/>
            <a:scene3d>
              <a:camera prst="orthographicFront"/>
              <a:lightRig rig="threePt" dir="t"/>
            </a:scene3d>
            <a:sp3d contourW="12700"/>
          </a:bodyPr>
          <a:lstStyle/>
          <a:p>
            <a:r>
              <a:rPr lang="en-US" altLang="zh-CN" sz="1600" i="1" dirty="0">
                <a:solidFill>
                  <a:schemeClr val="bg1">
                    <a:lumMod val="95000"/>
                  </a:schemeClr>
                </a:solidFill>
                <a:latin typeface="Century Gothic" panose="020B0502020202020204" pitchFamily="34" charset="0"/>
                <a:ea typeface="ＤＦ明朝体W5" panose="02010609010101010101" pitchFamily="49" charset="-128"/>
              </a:rPr>
              <a:t>POWER</a:t>
            </a:r>
            <a:endParaRPr lang="en-US" altLang="zh-CN" sz="1600" i="1" dirty="0">
              <a:solidFill>
                <a:schemeClr val="bg1">
                  <a:lumMod val="95000"/>
                </a:schemeClr>
              </a:solidFill>
              <a:latin typeface="Century Gothic" panose="020B0502020202020204" pitchFamily="34" charset="0"/>
              <a:ea typeface="ＤＦ明朝体W5" panose="02010609010101010101" pitchFamily="49" charset="-128"/>
            </a:endParaRPr>
          </a:p>
          <a:p>
            <a:r>
              <a:rPr lang="en-US" altLang="zh-CN" sz="1600" i="1" dirty="0">
                <a:solidFill>
                  <a:schemeClr val="bg1">
                    <a:lumMod val="95000"/>
                  </a:schemeClr>
                </a:solidFill>
                <a:latin typeface="Century Gothic" panose="020B0502020202020204" pitchFamily="34" charset="0"/>
                <a:ea typeface="ＤＦ明朝体W5" panose="02010609010101010101" pitchFamily="49" charset="-128"/>
              </a:rPr>
              <a:t>POINT</a:t>
            </a:r>
            <a:endParaRPr lang="zh-CN" altLang="en-US" sz="1600" i="1" dirty="0">
              <a:solidFill>
                <a:schemeClr val="bg1">
                  <a:lumMod val="95000"/>
                </a:schemeClr>
              </a:solidFill>
              <a:latin typeface="Century Gothic" panose="020B0502020202020204" pitchFamily="34" charset="0"/>
              <a:ea typeface="ＤＦ明朝体W5" panose="02010609010101010101" pitchFamily="49" charset="-128"/>
            </a:endParaRPr>
          </a:p>
        </p:txBody>
      </p:sp>
      <p:sp>
        <p:nvSpPr>
          <p:cNvPr id="58" name="文本框 57"/>
          <p:cNvSpPr txBox="1"/>
          <p:nvPr/>
        </p:nvSpPr>
        <p:spPr>
          <a:xfrm>
            <a:off x="644928" y="310345"/>
            <a:ext cx="1130438"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Century Gothic" panose="020B0502020202020204" pitchFamily="34" charset="0"/>
                <a:ea typeface="ＤＦ明朝体W5" panose="02010609010101010101" pitchFamily="49" charset="-128"/>
              </a:rPr>
              <a:t>LOGO</a:t>
            </a:r>
            <a:endParaRPr lang="zh-CN" altLang="en-US" sz="2400" b="1" dirty="0">
              <a:solidFill>
                <a:schemeClr val="bg1"/>
              </a:solidFill>
              <a:latin typeface="Century Gothic" panose="020B0502020202020204" pitchFamily="34" charset="0"/>
              <a:ea typeface="ＤＦ明朝体W5" panose="02010609010101010101" pitchFamily="49" charset="-128"/>
            </a:endParaRPr>
          </a:p>
        </p:txBody>
      </p:sp>
    </p:spTree>
  </p:cSld>
  <p:clrMapOvr>
    <a:masterClrMapping/>
  </p:clrMapOvr>
  <p:transition spd="slow"/>
  <p:timing>
    <p:tnLst>
      <p:par>
        <p:cTn id="1" dur="indefinite" restart="never" nodeType="tmRoot"/>
      </p:par>
    </p:tnLst>
    <p:bldLst>
      <p:bldP spid="10" grpId="0"/>
      <p:bldP spid="11"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01</a:t>
            </a:r>
            <a:endParaRPr lang="zh-CN" altLang="en-US" sz="2800" dirty="0">
              <a:latin typeface="Century Gothic" panose="020B0502020202020204" pitchFamily="34" charset="0"/>
            </a:endParaRPr>
          </a:p>
        </p:txBody>
      </p:sp>
      <p:sp>
        <p:nvSpPr>
          <p:cNvPr id="6" name="文本框 5"/>
          <p:cNvSpPr txBox="1"/>
          <p:nvPr/>
        </p:nvSpPr>
        <p:spPr>
          <a:xfrm>
            <a:off x="1724660" y="501015"/>
            <a:ext cx="2621280" cy="583565"/>
          </a:xfrm>
          <a:prstGeom prst="rect">
            <a:avLst/>
          </a:prstGeom>
          <a:noFill/>
        </p:spPr>
        <p:txBody>
          <a:bodyPr wrap="none" rtlCol="0">
            <a:spAutoFit/>
            <a:scene3d>
              <a:camera prst="orthographicFront"/>
              <a:lightRig rig="threePt" dir="t"/>
            </a:scene3d>
            <a:sp3d contourW="12700"/>
          </a:bodyPr>
          <a:lstStyle/>
          <a:p>
            <a:r>
              <a:rPr lang="zh-CN" altLang="en-US" sz="3200" dirty="0">
                <a:latin typeface="微软雅黑" panose="020B0503020204020204" pitchFamily="34" charset="-122"/>
                <a:ea typeface="微软雅黑" panose="020B0503020204020204" pitchFamily="34" charset="-122"/>
              </a:rPr>
              <a:t>未来发展</a:t>
            </a:r>
            <a:r>
              <a:rPr lang="zh-CN" altLang="en-US" sz="3200" dirty="0">
                <a:latin typeface="微软雅黑" panose="020B0503020204020204" pitchFamily="34" charset="-122"/>
                <a:ea typeface="微软雅黑" panose="020B0503020204020204" pitchFamily="34" charset="-122"/>
              </a:rPr>
              <a:t>方向</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grpSp>
        <p:nvGrpSpPr>
          <p:cNvPr id="112" name="组合 111"/>
          <p:cNvGrpSpPr/>
          <p:nvPr/>
        </p:nvGrpSpPr>
        <p:grpSpPr>
          <a:xfrm>
            <a:off x="1331190" y="4237092"/>
            <a:ext cx="1403277" cy="2034284"/>
            <a:chOff x="3444900" y="2380822"/>
            <a:chExt cx="1403277" cy="2034284"/>
          </a:xfrm>
        </p:grpSpPr>
        <p:sp>
          <p:nvSpPr>
            <p:cNvPr id="122" name="任意多边形: 形状 121"/>
            <p:cNvSpPr/>
            <p:nvPr/>
          </p:nvSpPr>
          <p:spPr>
            <a:xfrm>
              <a:off x="3444900" y="2380822"/>
              <a:ext cx="1403277" cy="2034284"/>
            </a:xfrm>
            <a:custGeom>
              <a:avLst/>
              <a:gdLst>
                <a:gd name="connsiteX0" fmla="*/ 386135 w 1403277"/>
                <a:gd name="connsiteY0" fmla="*/ 0 h 2034284"/>
                <a:gd name="connsiteX1" fmla="*/ 1403277 w 1403277"/>
                <a:gd name="connsiteY1" fmla="*/ 1017142 h 2034284"/>
                <a:gd name="connsiteX2" fmla="*/ 386135 w 1403277"/>
                <a:gd name="connsiteY2" fmla="*/ 2034284 h 2034284"/>
                <a:gd name="connsiteX3" fmla="*/ 0 w 1403277"/>
                <a:gd name="connsiteY3" fmla="*/ 1648149 h 2034284"/>
                <a:gd name="connsiteX4" fmla="*/ 631007 w 1403277"/>
                <a:gd name="connsiteY4" fmla="*/ 1017142 h 2034284"/>
                <a:gd name="connsiteX5" fmla="*/ 0 w 1403277"/>
                <a:gd name="connsiteY5" fmla="*/ 386135 h 2034284"/>
                <a:gd name="connsiteX6" fmla="*/ 386135 w 1403277"/>
                <a:gd name="connsiteY6" fmla="*/ 0 h 203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277" h="2034284">
                  <a:moveTo>
                    <a:pt x="386135" y="0"/>
                  </a:moveTo>
                  <a:lnTo>
                    <a:pt x="1403277" y="1017142"/>
                  </a:lnTo>
                  <a:lnTo>
                    <a:pt x="386135" y="2034284"/>
                  </a:lnTo>
                  <a:lnTo>
                    <a:pt x="0" y="1648149"/>
                  </a:lnTo>
                  <a:lnTo>
                    <a:pt x="631007" y="1017142"/>
                  </a:lnTo>
                  <a:lnTo>
                    <a:pt x="0" y="386135"/>
                  </a:lnTo>
                  <a:lnTo>
                    <a:pt x="386135" y="0"/>
                  </a:ln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23" name="椭圆 49"/>
            <p:cNvSpPr/>
            <p:nvPr/>
          </p:nvSpPr>
          <p:spPr>
            <a:xfrm>
              <a:off x="4201520" y="3188994"/>
              <a:ext cx="404408" cy="417941"/>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rgbClr val="014598"/>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113" name="组合 112"/>
          <p:cNvGrpSpPr/>
          <p:nvPr/>
        </p:nvGrpSpPr>
        <p:grpSpPr>
          <a:xfrm>
            <a:off x="1331185" y="1718047"/>
            <a:ext cx="1403277" cy="2034284"/>
            <a:chOff x="3444900" y="2380822"/>
            <a:chExt cx="1403277" cy="2034284"/>
          </a:xfrm>
        </p:grpSpPr>
        <p:sp>
          <p:nvSpPr>
            <p:cNvPr id="120" name="任意多边形: 形状 119"/>
            <p:cNvSpPr/>
            <p:nvPr/>
          </p:nvSpPr>
          <p:spPr>
            <a:xfrm>
              <a:off x="3444900" y="2380822"/>
              <a:ext cx="1403277" cy="2034284"/>
            </a:xfrm>
            <a:custGeom>
              <a:avLst/>
              <a:gdLst>
                <a:gd name="connsiteX0" fmla="*/ 386135 w 1403277"/>
                <a:gd name="connsiteY0" fmla="*/ 0 h 2034284"/>
                <a:gd name="connsiteX1" fmla="*/ 1403277 w 1403277"/>
                <a:gd name="connsiteY1" fmla="*/ 1017142 h 2034284"/>
                <a:gd name="connsiteX2" fmla="*/ 386135 w 1403277"/>
                <a:gd name="connsiteY2" fmla="*/ 2034284 h 2034284"/>
                <a:gd name="connsiteX3" fmla="*/ 0 w 1403277"/>
                <a:gd name="connsiteY3" fmla="*/ 1648149 h 2034284"/>
                <a:gd name="connsiteX4" fmla="*/ 631007 w 1403277"/>
                <a:gd name="connsiteY4" fmla="*/ 1017142 h 2034284"/>
                <a:gd name="connsiteX5" fmla="*/ 0 w 1403277"/>
                <a:gd name="connsiteY5" fmla="*/ 386135 h 2034284"/>
                <a:gd name="connsiteX6" fmla="*/ 386135 w 1403277"/>
                <a:gd name="connsiteY6" fmla="*/ 0 h 203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277" h="2034284">
                  <a:moveTo>
                    <a:pt x="386135" y="0"/>
                  </a:moveTo>
                  <a:lnTo>
                    <a:pt x="1403277" y="1017142"/>
                  </a:lnTo>
                  <a:lnTo>
                    <a:pt x="386135" y="2034284"/>
                  </a:lnTo>
                  <a:lnTo>
                    <a:pt x="0" y="1648149"/>
                  </a:lnTo>
                  <a:lnTo>
                    <a:pt x="631007" y="1017142"/>
                  </a:lnTo>
                  <a:lnTo>
                    <a:pt x="0" y="386135"/>
                  </a:lnTo>
                  <a:lnTo>
                    <a:pt x="386135" y="0"/>
                  </a:lnTo>
                  <a:close/>
                </a:path>
              </a:pathLst>
            </a:custGeom>
            <a:solidFill>
              <a:srgbClr val="014598"/>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21" name="椭圆 81"/>
            <p:cNvSpPr/>
            <p:nvPr/>
          </p:nvSpPr>
          <p:spPr>
            <a:xfrm>
              <a:off x="4194754" y="3204307"/>
              <a:ext cx="417941" cy="387314"/>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66" name="组合 65"/>
          <p:cNvGrpSpPr/>
          <p:nvPr/>
        </p:nvGrpSpPr>
        <p:grpSpPr>
          <a:xfrm>
            <a:off x="3156249" y="1611705"/>
            <a:ext cx="7390765" cy="2247265"/>
            <a:chOff x="6456576" y="3444496"/>
            <a:chExt cx="10940607" cy="2247265"/>
          </a:xfrm>
        </p:grpSpPr>
        <p:sp>
          <p:nvSpPr>
            <p:cNvPr id="67" name="矩形 66"/>
            <p:cNvSpPr/>
            <p:nvPr/>
          </p:nvSpPr>
          <p:spPr bwMode="auto">
            <a:xfrm>
              <a:off x="6456576" y="3876931"/>
              <a:ext cx="10940607" cy="1814830"/>
            </a:xfrm>
            <a:prstGeom prst="rect">
              <a:avLst/>
            </a:prstGeom>
          </p:spPr>
          <p:txBody>
            <a:bodyPr wrap="square">
              <a:spAutoFit/>
              <a:scene3d>
                <a:camera prst="orthographicFront"/>
                <a:lightRig rig="threePt" dir="t"/>
              </a:scene3d>
              <a:sp3d contourW="12700"/>
            </a:bodyPr>
            <a:lstStyle/>
            <a:p>
              <a:pPr>
                <a:defRP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——动态模型在DL领域越来越流行，其输入形状甚至模型本身在执行过程中可能会发生变化。这对DL编译器来说是一个挑战，因为数据的形状在运行时之前是未知的。</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defRP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随着未来DL模型变得更加复杂，其整个控制流程可能不可避免地包括复杂的前/后处理过程。目前，大多数DL编译器都使用Python作为编程语言，当Pythone解释器执行前/后处理时，它可能会成为性能瓶颈。现有的DL编译器尚未考虑到这种潜在的性能瓶颈。</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PA-文本框 8"/>
            <p:cNvSpPr txBox="1"/>
            <p:nvPr>
              <p:custDataLst>
                <p:tags r:id="rId3"/>
              </p:custDataLst>
            </p:nvPr>
          </p:nvSpPr>
          <p:spPr>
            <a:xfrm>
              <a:off x="6456576" y="3444496"/>
              <a:ext cx="4331499" cy="460375"/>
            </a:xfrm>
            <a:prstGeom prst="rect">
              <a:avLst/>
            </a:prstGeom>
            <a:noFill/>
          </p:spPr>
          <p:txBody>
            <a:bodyPr wrap="none" rtlCol="0">
              <a:spAutoFit/>
              <a:scene3d>
                <a:camera prst="orthographicFront"/>
                <a:lightRig rig="threePt" dir="t"/>
              </a:scene3d>
              <a:sp3d contourW="12700"/>
            </a:bodyPr>
            <a:lstStyle/>
            <a:p>
              <a:pPr algn="l"/>
              <a:r>
                <a:rPr lang="en-US" altLang="zh-CN" sz="2400" dirty="0">
                  <a:latin typeface="微软雅黑" panose="020B0503020204020204" pitchFamily="34" charset="-122"/>
                  <a:ea typeface="微软雅黑" panose="020B0503020204020204" pitchFamily="34" charset="-122"/>
                </a:rPr>
                <a:t>动态形状和前后处理</a:t>
              </a:r>
              <a:endParaRPr lang="en-US" altLang="zh-CN" sz="2400" dirty="0">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3157519" y="4499685"/>
            <a:ext cx="7390765" cy="1508760"/>
            <a:chOff x="6456576" y="3444496"/>
            <a:chExt cx="10940607" cy="1508760"/>
          </a:xfrm>
        </p:grpSpPr>
        <p:sp>
          <p:nvSpPr>
            <p:cNvPr id="5" name="矩形 4"/>
            <p:cNvSpPr/>
            <p:nvPr/>
          </p:nvSpPr>
          <p:spPr bwMode="auto">
            <a:xfrm>
              <a:off x="6456576" y="3876931"/>
              <a:ext cx="10940607" cy="1076325"/>
            </a:xfrm>
            <a:prstGeom prst="rect">
              <a:avLst/>
            </a:prstGeom>
          </p:spPr>
          <p:txBody>
            <a:bodyPr wrap="square">
              <a:spAutoFit/>
              <a:scene3d>
                <a:camera prst="orthographicFront"/>
                <a:lightRig rig="threePt" dir="t"/>
              </a:scene3d>
              <a:sp3d contourW="12700"/>
            </a:bodyPr>
            <a:p>
              <a:pPr>
                <a:defRP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——现有的自动调整技术侧重于优化单个操作员。然而，局部最优的组合不会导致全局最优。</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defRP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——此外，随着边缘计算的兴起，执行时间不仅仅是DL编译器的优化目标。在自动调整中还应考虑新的优化目标，如内存占用和能耗。</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PA-文本框 8"/>
            <p:cNvSpPr txBox="1"/>
            <p:nvPr>
              <p:custDataLst>
                <p:tags r:id="rId4"/>
              </p:custDataLst>
            </p:nvPr>
          </p:nvSpPr>
          <p:spPr>
            <a:xfrm>
              <a:off x="6456576" y="3444496"/>
              <a:ext cx="2977906" cy="460375"/>
            </a:xfrm>
            <a:prstGeom prst="rect">
              <a:avLst/>
            </a:prstGeom>
            <a:noFill/>
          </p:spPr>
          <p:txBody>
            <a:bodyPr wrap="none" rtlCol="0">
              <a:spAutoFit/>
              <a:scene3d>
                <a:camera prst="orthographicFront"/>
                <a:lightRig rig="threePt" dir="t"/>
              </a:scene3d>
              <a:sp3d contourW="12700"/>
            </a:bodyPr>
            <a:p>
              <a:pPr algn="l"/>
              <a:r>
                <a:rPr lang="en-US" altLang="zh-CN" sz="2400" dirty="0">
                  <a:latin typeface="微软雅黑" panose="020B0503020204020204" pitchFamily="34" charset="-122"/>
                  <a:ea typeface="微软雅黑" panose="020B0503020204020204" pitchFamily="34" charset="-122"/>
                </a:rPr>
                <a:t>高级自动调整</a:t>
              </a:r>
              <a:endParaRPr lang="en-US" altLang="zh-CN" sz="2400" dirty="0">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02</a:t>
            </a:r>
            <a:endParaRPr lang="zh-CN" altLang="en-US" sz="2800" dirty="0">
              <a:latin typeface="Century Gothic" panose="020B0502020202020204" pitchFamily="34" charset="0"/>
            </a:endParaRPr>
          </a:p>
        </p:txBody>
      </p:sp>
      <p:sp>
        <p:nvSpPr>
          <p:cNvPr id="6" name="文本框 5"/>
          <p:cNvSpPr txBox="1"/>
          <p:nvPr/>
        </p:nvSpPr>
        <p:spPr>
          <a:xfrm>
            <a:off x="1724660" y="501015"/>
            <a:ext cx="2621280" cy="583565"/>
          </a:xfrm>
          <a:prstGeom prst="rect">
            <a:avLst/>
          </a:prstGeom>
          <a:noFill/>
        </p:spPr>
        <p:txBody>
          <a:bodyPr wrap="none" rtlCol="0">
            <a:spAutoFit/>
            <a:scene3d>
              <a:camera prst="orthographicFront"/>
              <a:lightRig rig="threePt" dir="t"/>
            </a:scene3d>
            <a:sp3d contourW="12700"/>
          </a:bodyPr>
          <a:lstStyle/>
          <a:p>
            <a:r>
              <a:rPr lang="zh-CN" altLang="en-US" sz="3200" dirty="0">
                <a:latin typeface="微软雅黑" panose="020B0503020204020204" pitchFamily="34" charset="-122"/>
                <a:ea typeface="微软雅黑" panose="020B0503020204020204" pitchFamily="34" charset="-122"/>
              </a:rPr>
              <a:t>未来发展</a:t>
            </a:r>
            <a:r>
              <a:rPr lang="zh-CN" altLang="en-US" sz="3200" dirty="0">
                <a:latin typeface="微软雅黑" panose="020B0503020204020204" pitchFamily="34" charset="-122"/>
                <a:ea typeface="微软雅黑" panose="020B0503020204020204" pitchFamily="34" charset="-122"/>
              </a:rPr>
              <a:t>方向</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grpSp>
        <p:nvGrpSpPr>
          <p:cNvPr id="66" name="组合 65"/>
          <p:cNvGrpSpPr/>
          <p:nvPr/>
        </p:nvGrpSpPr>
        <p:grpSpPr>
          <a:xfrm>
            <a:off x="2945130" y="1658620"/>
            <a:ext cx="7951470" cy="1508760"/>
            <a:chOff x="6456576" y="3444496"/>
            <a:chExt cx="10940607" cy="1508760"/>
          </a:xfrm>
        </p:grpSpPr>
        <p:sp>
          <p:nvSpPr>
            <p:cNvPr id="67" name="矩形 66"/>
            <p:cNvSpPr/>
            <p:nvPr/>
          </p:nvSpPr>
          <p:spPr bwMode="auto">
            <a:xfrm>
              <a:off x="6456576" y="3876931"/>
              <a:ext cx="10940607" cy="1076325"/>
            </a:xfrm>
            <a:prstGeom prst="rect">
              <a:avLst/>
            </a:prstGeom>
          </p:spPr>
          <p:txBody>
            <a:bodyPr wrap="square">
              <a:spAutoFit/>
              <a:scene3d>
                <a:camera prst="orthographicFront"/>
                <a:lightRig rig="threePt" dir="t"/>
              </a:scene3d>
              <a:sp3d contourW="12700"/>
            </a:bodyPr>
            <a:lstStyle/>
            <a:p>
              <a:pPr>
                <a:defRP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——为了提高DL编译器的效率，将多面体建模与自动调整技术相结合是一个很有前途的研究方向。一方面，通过重用前面的代码，可以应用自动调优来最小化多面体JIT编译的开销</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另一方面，多面体模型可以用于执行自动调度，这可以减少自动调整的搜索空间。</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PA-文本框 8"/>
            <p:cNvSpPr txBox="1"/>
            <p:nvPr>
              <p:custDataLst>
                <p:tags r:id="rId3"/>
              </p:custDataLst>
            </p:nvPr>
          </p:nvSpPr>
          <p:spPr>
            <a:xfrm>
              <a:off x="6456576" y="3444496"/>
              <a:ext cx="2526708" cy="460375"/>
            </a:xfrm>
            <a:prstGeom prst="rect">
              <a:avLst/>
            </a:prstGeom>
            <a:noFill/>
          </p:spPr>
          <p:txBody>
            <a:bodyPr wrap="square" rtlCol="0">
              <a:spAutoFit/>
              <a:scene3d>
                <a:camera prst="orthographicFront"/>
                <a:lightRig rig="threePt" dir="t"/>
              </a:scene3d>
              <a:sp3d contourW="12700"/>
            </a:bodyPr>
            <a:lstStyle/>
            <a:p>
              <a:pPr algn="l"/>
              <a:r>
                <a:rPr lang="en-US" altLang="zh-CN" sz="2400" dirty="0">
                  <a:latin typeface="微软雅黑" panose="020B0503020204020204" pitchFamily="34" charset="-122"/>
                  <a:ea typeface="微软雅黑" panose="020B0503020204020204" pitchFamily="34" charset="-122"/>
                </a:rPr>
                <a:t>多面体模型</a:t>
              </a:r>
              <a:endParaRPr lang="en-US" altLang="zh-CN" sz="2400" dirty="0">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945130" y="3418205"/>
            <a:ext cx="8107045" cy="1508760"/>
            <a:chOff x="6456576" y="3444496"/>
            <a:chExt cx="10940607" cy="1508760"/>
          </a:xfrm>
        </p:grpSpPr>
        <p:sp>
          <p:nvSpPr>
            <p:cNvPr id="5" name="矩形 4"/>
            <p:cNvSpPr/>
            <p:nvPr/>
          </p:nvSpPr>
          <p:spPr bwMode="auto">
            <a:xfrm>
              <a:off x="6456576" y="3876931"/>
              <a:ext cx="10940607" cy="1076325"/>
            </a:xfrm>
            <a:prstGeom prst="rect">
              <a:avLst/>
            </a:prstGeom>
          </p:spPr>
          <p:txBody>
            <a:bodyPr wrap="square">
              <a:spAutoFit/>
              <a:scene3d>
                <a:camera prst="orthographicFront"/>
                <a:lightRig rig="threePt" dir="t"/>
              </a:scene3d>
              <a:sp3d contourW="12700"/>
            </a:bodyPr>
            <a:p>
              <a:pPr>
                <a:defRP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支持子图划分的DL编译器可以将计算图划分为多个子图，子图可以以不同的方式处理。子图划分为DL编译器提供了更多的研究机会。首先，它为集成图形库进行优化提供了可能性。其次，它打开了异构和并行执行的可能性。一旦计算图被划分为子图，不同子图的执行可以同时分配给异构硬件目标。</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PA-文本框 8"/>
            <p:cNvSpPr txBox="1"/>
            <p:nvPr>
              <p:custDataLst>
                <p:tags r:id="rId4"/>
              </p:custDataLst>
            </p:nvPr>
          </p:nvSpPr>
          <p:spPr>
            <a:xfrm>
              <a:off x="6456576" y="3444496"/>
              <a:ext cx="2075510" cy="460375"/>
            </a:xfrm>
            <a:prstGeom prst="rect">
              <a:avLst/>
            </a:prstGeom>
            <a:noFill/>
          </p:spPr>
          <p:txBody>
            <a:bodyPr wrap="square" rtlCol="0">
              <a:spAutoFit/>
              <a:scene3d>
                <a:camera prst="orthographicFront"/>
                <a:lightRig rig="threePt" dir="t"/>
              </a:scene3d>
              <a:sp3d contourW="12700"/>
            </a:bodyPr>
            <a:p>
              <a:pPr algn="l"/>
              <a:r>
                <a:rPr lang="en-US" altLang="zh-CN" sz="2400" dirty="0">
                  <a:latin typeface="微软雅黑" panose="020B0503020204020204" pitchFamily="34" charset="-122"/>
                  <a:ea typeface="微软雅黑" panose="020B0503020204020204" pitchFamily="34" charset="-122"/>
                </a:rPr>
                <a:t>子图划分</a:t>
              </a:r>
              <a:endParaRPr lang="en-US" altLang="zh-CN" sz="2400" dirty="0">
                <a:latin typeface="微软雅黑" panose="020B0503020204020204" pitchFamily="34" charset="-122"/>
                <a:ea typeface="微软雅黑" panose="020B0503020204020204" pitchFamily="34" charset="-122"/>
              </a:endParaRPr>
            </a:p>
          </p:txBody>
        </p:sp>
      </p:grpSp>
      <p:pic>
        <p:nvPicPr>
          <p:cNvPr id="39" name="图片 38"/>
          <p:cNvPicPr>
            <a:picLocks noChangeAspect="1"/>
          </p:cNvPicPr>
          <p:nvPr/>
        </p:nvPicPr>
        <p:blipFill>
          <a:blip r:embed="rId5" cstate="print">
            <a:extLst>
              <a:ext uri="{28A0092B-C50C-407E-A947-70E740481C1C}">
                <a14:useLocalDpi xmlns:a14="http://schemas.microsoft.com/office/drawing/2010/main" val="0"/>
              </a:ext>
            </a:extLst>
          </a:blip>
          <a:srcRect l="65129" t="43359" r="14276" b="20027"/>
          <a:stretch>
            <a:fillRect/>
          </a:stretch>
        </p:blipFill>
        <p:spPr>
          <a:xfrm>
            <a:off x="981710" y="5236845"/>
            <a:ext cx="1356360" cy="1356360"/>
          </a:xfrm>
          <a:custGeom>
            <a:avLst/>
            <a:gdLst>
              <a:gd name="connsiteX0" fmla="*/ 1255482 w 2510964"/>
              <a:gd name="connsiteY0" fmla="*/ 0 h 2510964"/>
              <a:gd name="connsiteX1" fmla="*/ 2510964 w 2510964"/>
              <a:gd name="connsiteY1" fmla="*/ 1255482 h 2510964"/>
              <a:gd name="connsiteX2" fmla="*/ 1255482 w 2510964"/>
              <a:gd name="connsiteY2" fmla="*/ 2510964 h 2510964"/>
              <a:gd name="connsiteX3" fmla="*/ 0 w 2510964"/>
              <a:gd name="connsiteY3" fmla="*/ 1255482 h 2510964"/>
            </a:gdLst>
            <a:ahLst/>
            <a:cxnLst>
              <a:cxn ang="0">
                <a:pos x="connsiteX0" y="connsiteY0"/>
              </a:cxn>
              <a:cxn ang="0">
                <a:pos x="connsiteX1" y="connsiteY1"/>
              </a:cxn>
              <a:cxn ang="0">
                <a:pos x="connsiteX2" y="connsiteY2"/>
              </a:cxn>
              <a:cxn ang="0">
                <a:pos x="connsiteX3" y="connsiteY3"/>
              </a:cxn>
            </a:cxnLst>
            <a:rect l="l" t="t" r="r" b="b"/>
            <a:pathLst>
              <a:path w="2510964" h="2510964">
                <a:moveTo>
                  <a:pt x="1255482" y="0"/>
                </a:moveTo>
                <a:lnTo>
                  <a:pt x="2510964" y="1255482"/>
                </a:lnTo>
                <a:lnTo>
                  <a:pt x="1255482" y="2510964"/>
                </a:lnTo>
                <a:lnTo>
                  <a:pt x="0" y="1255482"/>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75554" t="24233" r="3851" b="39153"/>
          <a:stretch>
            <a:fillRect/>
          </a:stretch>
        </p:blipFill>
        <p:spPr>
          <a:xfrm>
            <a:off x="981710" y="3418205"/>
            <a:ext cx="1356360" cy="1356360"/>
          </a:xfrm>
          <a:custGeom>
            <a:avLst/>
            <a:gdLst>
              <a:gd name="connsiteX0" fmla="*/ 1255482 w 2510964"/>
              <a:gd name="connsiteY0" fmla="*/ 0 h 2510964"/>
              <a:gd name="connsiteX1" fmla="*/ 2510964 w 2510964"/>
              <a:gd name="connsiteY1" fmla="*/ 1255482 h 2510964"/>
              <a:gd name="connsiteX2" fmla="*/ 1255482 w 2510964"/>
              <a:gd name="connsiteY2" fmla="*/ 2510964 h 2510964"/>
              <a:gd name="connsiteX3" fmla="*/ 0 w 2510964"/>
              <a:gd name="connsiteY3" fmla="*/ 1255482 h 2510964"/>
            </a:gdLst>
            <a:ahLst/>
            <a:cxnLst>
              <a:cxn ang="0">
                <a:pos x="connsiteX0" y="connsiteY0"/>
              </a:cxn>
              <a:cxn ang="0">
                <a:pos x="connsiteX1" y="connsiteY1"/>
              </a:cxn>
              <a:cxn ang="0">
                <a:pos x="connsiteX2" y="connsiteY2"/>
              </a:cxn>
              <a:cxn ang="0">
                <a:pos x="connsiteX3" y="connsiteY3"/>
              </a:cxn>
            </a:cxnLst>
            <a:rect l="l" t="t" r="r" b="b"/>
            <a:pathLst>
              <a:path w="2510964" h="2510964">
                <a:moveTo>
                  <a:pt x="1255482" y="0"/>
                </a:moveTo>
                <a:lnTo>
                  <a:pt x="2510964" y="1255482"/>
                </a:lnTo>
                <a:lnTo>
                  <a:pt x="1255482" y="2510964"/>
                </a:lnTo>
                <a:lnTo>
                  <a:pt x="0" y="1255482"/>
                </a:lnTo>
                <a:close/>
              </a:path>
            </a:pathLst>
          </a:custGeom>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rcRect l="54670" t="24233" r="24735" b="39153"/>
          <a:stretch>
            <a:fillRect/>
          </a:stretch>
        </p:blipFill>
        <p:spPr>
          <a:xfrm>
            <a:off x="894080" y="1658620"/>
            <a:ext cx="1356360" cy="1356360"/>
          </a:xfrm>
          <a:custGeom>
            <a:avLst/>
            <a:gdLst>
              <a:gd name="connsiteX0" fmla="*/ 1255482 w 2510964"/>
              <a:gd name="connsiteY0" fmla="*/ 0 h 2510964"/>
              <a:gd name="connsiteX1" fmla="*/ 2510964 w 2510964"/>
              <a:gd name="connsiteY1" fmla="*/ 1255482 h 2510964"/>
              <a:gd name="connsiteX2" fmla="*/ 1255482 w 2510964"/>
              <a:gd name="connsiteY2" fmla="*/ 2510964 h 2510964"/>
              <a:gd name="connsiteX3" fmla="*/ 0 w 2510964"/>
              <a:gd name="connsiteY3" fmla="*/ 1255482 h 2510964"/>
            </a:gdLst>
            <a:ahLst/>
            <a:cxnLst>
              <a:cxn ang="0">
                <a:pos x="connsiteX0" y="connsiteY0"/>
              </a:cxn>
              <a:cxn ang="0">
                <a:pos x="connsiteX1" y="connsiteY1"/>
              </a:cxn>
              <a:cxn ang="0">
                <a:pos x="connsiteX2" y="connsiteY2"/>
              </a:cxn>
              <a:cxn ang="0">
                <a:pos x="connsiteX3" y="connsiteY3"/>
              </a:cxn>
            </a:cxnLst>
            <a:rect l="l" t="t" r="r" b="b"/>
            <a:pathLst>
              <a:path w="2510964" h="2510964">
                <a:moveTo>
                  <a:pt x="1255482" y="0"/>
                </a:moveTo>
                <a:lnTo>
                  <a:pt x="2510964" y="1255482"/>
                </a:lnTo>
                <a:lnTo>
                  <a:pt x="1255482" y="2510964"/>
                </a:lnTo>
                <a:lnTo>
                  <a:pt x="0" y="1255482"/>
                </a:lnTo>
                <a:close/>
              </a:path>
            </a:pathLst>
          </a:custGeom>
        </p:spPr>
      </p:pic>
      <p:sp>
        <p:nvSpPr>
          <p:cNvPr id="53" name="椭圆 42"/>
          <p:cNvSpPr/>
          <p:nvPr/>
        </p:nvSpPr>
        <p:spPr>
          <a:xfrm>
            <a:off x="1365250" y="2162810"/>
            <a:ext cx="424815" cy="346710"/>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4" name="椭圆 43"/>
          <p:cNvSpPr/>
          <p:nvPr/>
        </p:nvSpPr>
        <p:spPr>
          <a:xfrm>
            <a:off x="1460500" y="3953510"/>
            <a:ext cx="424815" cy="321945"/>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7" name="椭圆 44"/>
          <p:cNvSpPr/>
          <p:nvPr/>
        </p:nvSpPr>
        <p:spPr>
          <a:xfrm>
            <a:off x="1466850" y="5749925"/>
            <a:ext cx="418465" cy="347345"/>
          </a:xfrm>
          <a:custGeom>
            <a:avLst/>
            <a:gdLst>
              <a:gd name="connsiteX0" fmla="*/ 87620 w 596114"/>
              <a:gd name="connsiteY0" fmla="*/ 437153 h 605381"/>
              <a:gd name="connsiteX1" fmla="*/ 147471 w 596114"/>
              <a:gd name="connsiteY1" fmla="*/ 437153 h 605381"/>
              <a:gd name="connsiteX2" fmla="*/ 155808 w 596114"/>
              <a:gd name="connsiteY2" fmla="*/ 476105 h 605381"/>
              <a:gd name="connsiteX3" fmla="*/ 87620 w 596114"/>
              <a:gd name="connsiteY3" fmla="*/ 476105 h 605381"/>
              <a:gd name="connsiteX4" fmla="*/ 68166 w 596114"/>
              <a:gd name="connsiteY4" fmla="*/ 456679 h 605381"/>
              <a:gd name="connsiteX5" fmla="*/ 87620 w 596114"/>
              <a:gd name="connsiteY5" fmla="*/ 437153 h 605381"/>
              <a:gd name="connsiteX6" fmla="*/ 241113 w 596114"/>
              <a:gd name="connsiteY6" fmla="*/ 372802 h 605381"/>
              <a:gd name="connsiteX7" fmla="*/ 230888 w 596114"/>
              <a:gd name="connsiteY7" fmla="*/ 419692 h 605381"/>
              <a:gd name="connsiteX8" fmla="*/ 277846 w 596114"/>
              <a:gd name="connsiteY8" fmla="*/ 409481 h 605381"/>
              <a:gd name="connsiteX9" fmla="*/ 87625 w 596114"/>
              <a:gd name="connsiteY9" fmla="*/ 339420 h 605381"/>
              <a:gd name="connsiteX10" fmla="*/ 168439 w 596114"/>
              <a:gd name="connsiteY10" fmla="*/ 339420 h 605381"/>
              <a:gd name="connsiteX11" fmla="*/ 160000 w 596114"/>
              <a:gd name="connsiteY11" fmla="*/ 378372 h 605381"/>
              <a:gd name="connsiteX12" fmla="*/ 87625 w 596114"/>
              <a:gd name="connsiteY12" fmla="*/ 378372 h 605381"/>
              <a:gd name="connsiteX13" fmla="*/ 68166 w 596114"/>
              <a:gd name="connsiteY13" fmla="*/ 358946 h 605381"/>
              <a:gd name="connsiteX14" fmla="*/ 87625 w 596114"/>
              <a:gd name="connsiteY14" fmla="*/ 339420 h 605381"/>
              <a:gd name="connsiteX15" fmla="*/ 87622 w 596114"/>
              <a:gd name="connsiteY15" fmla="*/ 241687 h 605381"/>
              <a:gd name="connsiteX16" fmla="*/ 239005 w 596114"/>
              <a:gd name="connsiteY16" fmla="*/ 241687 h 605381"/>
              <a:gd name="connsiteX17" fmla="*/ 199993 w 596114"/>
              <a:gd name="connsiteY17" fmla="*/ 280639 h 605381"/>
              <a:gd name="connsiteX18" fmla="*/ 87622 w 596114"/>
              <a:gd name="connsiteY18" fmla="*/ 280639 h 605381"/>
              <a:gd name="connsiteX19" fmla="*/ 68166 w 596114"/>
              <a:gd name="connsiteY19" fmla="*/ 261213 h 605381"/>
              <a:gd name="connsiteX20" fmla="*/ 87622 w 596114"/>
              <a:gd name="connsiteY20" fmla="*/ 241687 h 605381"/>
              <a:gd name="connsiteX21" fmla="*/ 87627 w 596114"/>
              <a:gd name="connsiteY21" fmla="*/ 143954 h 605381"/>
              <a:gd name="connsiteX22" fmla="*/ 336949 w 596114"/>
              <a:gd name="connsiteY22" fmla="*/ 143954 h 605381"/>
              <a:gd name="connsiteX23" fmla="*/ 297927 w 596114"/>
              <a:gd name="connsiteY23" fmla="*/ 182906 h 605381"/>
              <a:gd name="connsiteX24" fmla="*/ 87627 w 596114"/>
              <a:gd name="connsiteY24" fmla="*/ 182906 h 605381"/>
              <a:gd name="connsiteX25" fmla="*/ 68166 w 596114"/>
              <a:gd name="connsiteY25" fmla="*/ 163480 h 605381"/>
              <a:gd name="connsiteX26" fmla="*/ 87627 w 596114"/>
              <a:gd name="connsiteY26" fmla="*/ 143954 h 605381"/>
              <a:gd name="connsiteX27" fmla="*/ 515787 w 596114"/>
              <a:gd name="connsiteY27" fmla="*/ 93955 h 605381"/>
              <a:gd name="connsiteX28" fmla="*/ 484936 w 596114"/>
              <a:gd name="connsiteY28" fmla="*/ 106334 h 605381"/>
              <a:gd name="connsiteX29" fmla="*/ 257196 w 596114"/>
              <a:gd name="connsiteY29" fmla="*/ 333744 h 605381"/>
              <a:gd name="connsiteX30" fmla="*/ 316961 w 596114"/>
              <a:gd name="connsiteY30" fmla="*/ 393422 h 605381"/>
              <a:gd name="connsiteX31" fmla="*/ 544701 w 596114"/>
              <a:gd name="connsiteY31" fmla="*/ 166012 h 605381"/>
              <a:gd name="connsiteX32" fmla="*/ 546190 w 596114"/>
              <a:gd name="connsiteY32" fmla="*/ 107821 h 605381"/>
              <a:gd name="connsiteX33" fmla="*/ 515787 w 596114"/>
              <a:gd name="connsiteY33" fmla="*/ 93955 h 605381"/>
              <a:gd name="connsiteX34" fmla="*/ 515178 w 596114"/>
              <a:gd name="connsiteY34" fmla="*/ 54984 h 605381"/>
              <a:gd name="connsiteX35" fmla="*/ 573094 w 596114"/>
              <a:gd name="connsiteY35" fmla="*/ 79668 h 605381"/>
              <a:gd name="connsiteX36" fmla="*/ 572300 w 596114"/>
              <a:gd name="connsiteY36" fmla="*/ 193571 h 605381"/>
              <a:gd name="connsiteX37" fmla="*/ 330760 w 596114"/>
              <a:gd name="connsiteY37" fmla="*/ 434760 h 605381"/>
              <a:gd name="connsiteX38" fmla="*/ 321031 w 596114"/>
              <a:gd name="connsiteY38" fmla="*/ 440014 h 605381"/>
              <a:gd name="connsiteX39" fmla="*/ 209543 w 596114"/>
              <a:gd name="connsiteY39" fmla="*/ 464202 h 605381"/>
              <a:gd name="connsiteX40" fmla="*/ 191674 w 596114"/>
              <a:gd name="connsiteY40" fmla="*/ 458849 h 605381"/>
              <a:gd name="connsiteX41" fmla="*/ 186412 w 596114"/>
              <a:gd name="connsiteY41" fmla="*/ 441005 h 605381"/>
              <a:gd name="connsiteX42" fmla="*/ 210536 w 596114"/>
              <a:gd name="connsiteY42" fmla="*/ 329680 h 605381"/>
              <a:gd name="connsiteX43" fmla="*/ 215798 w 596114"/>
              <a:gd name="connsiteY43" fmla="*/ 319965 h 605381"/>
              <a:gd name="connsiteX44" fmla="*/ 457338 w 596114"/>
              <a:gd name="connsiteY44" fmla="*/ 78776 h 605381"/>
              <a:gd name="connsiteX45" fmla="*/ 515178 w 596114"/>
              <a:gd name="connsiteY45" fmla="*/ 54984 h 605381"/>
              <a:gd name="connsiteX46" fmla="*/ 42688 w 596114"/>
              <a:gd name="connsiteY46" fmla="*/ 0 h 605381"/>
              <a:gd name="connsiteX47" fmla="*/ 398388 w 596114"/>
              <a:gd name="connsiteY47" fmla="*/ 0 h 605381"/>
              <a:gd name="connsiteX48" fmla="*/ 441076 w 596114"/>
              <a:gd name="connsiteY48" fmla="*/ 41337 h 605381"/>
              <a:gd name="connsiteX49" fmla="*/ 402160 w 596114"/>
              <a:gd name="connsiteY49" fmla="*/ 78907 h 605381"/>
              <a:gd name="connsiteX50" fmla="*/ 402160 w 596114"/>
              <a:gd name="connsiteY50" fmla="*/ 42625 h 605381"/>
              <a:gd name="connsiteX51" fmla="*/ 398388 w 596114"/>
              <a:gd name="connsiteY51" fmla="*/ 38958 h 605381"/>
              <a:gd name="connsiteX52" fmla="*/ 42688 w 596114"/>
              <a:gd name="connsiteY52" fmla="*/ 38958 h 605381"/>
              <a:gd name="connsiteX53" fmla="*/ 39015 w 596114"/>
              <a:gd name="connsiteY53" fmla="*/ 42625 h 605381"/>
              <a:gd name="connsiteX54" fmla="*/ 39015 w 596114"/>
              <a:gd name="connsiteY54" fmla="*/ 562656 h 605381"/>
              <a:gd name="connsiteX55" fmla="*/ 42688 w 596114"/>
              <a:gd name="connsiteY55" fmla="*/ 566423 h 605381"/>
              <a:gd name="connsiteX56" fmla="*/ 398388 w 596114"/>
              <a:gd name="connsiteY56" fmla="*/ 566423 h 605381"/>
              <a:gd name="connsiteX57" fmla="*/ 402160 w 596114"/>
              <a:gd name="connsiteY57" fmla="*/ 562656 h 605381"/>
              <a:gd name="connsiteX58" fmla="*/ 402160 w 596114"/>
              <a:gd name="connsiteY58" fmla="*/ 418622 h 605381"/>
              <a:gd name="connsiteX59" fmla="*/ 441175 w 596114"/>
              <a:gd name="connsiteY59" fmla="*/ 379664 h 605381"/>
              <a:gd name="connsiteX60" fmla="*/ 441175 w 596114"/>
              <a:gd name="connsiteY60" fmla="*/ 562656 h 605381"/>
              <a:gd name="connsiteX61" fmla="*/ 398388 w 596114"/>
              <a:gd name="connsiteY61" fmla="*/ 605381 h 605381"/>
              <a:gd name="connsiteX62" fmla="*/ 42688 w 596114"/>
              <a:gd name="connsiteY62" fmla="*/ 605381 h 605381"/>
              <a:gd name="connsiteX63" fmla="*/ 0 w 596114"/>
              <a:gd name="connsiteY63" fmla="*/ 562656 h 605381"/>
              <a:gd name="connsiteX64" fmla="*/ 0 w 596114"/>
              <a:gd name="connsiteY64" fmla="*/ 42625 h 605381"/>
              <a:gd name="connsiteX65" fmla="*/ 42688 w 596114"/>
              <a:gd name="connsiteY6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6114" h="605381">
                <a:moveTo>
                  <a:pt x="87620" y="437153"/>
                </a:moveTo>
                <a:lnTo>
                  <a:pt x="147471" y="437153"/>
                </a:lnTo>
                <a:cubicBezTo>
                  <a:pt x="145585" y="450930"/>
                  <a:pt x="148562" y="464608"/>
                  <a:pt x="155808" y="476105"/>
                </a:cubicBezTo>
                <a:lnTo>
                  <a:pt x="87620" y="476105"/>
                </a:lnTo>
                <a:cubicBezTo>
                  <a:pt x="76900" y="476105"/>
                  <a:pt x="68166" y="467383"/>
                  <a:pt x="68166" y="456679"/>
                </a:cubicBezTo>
                <a:cubicBezTo>
                  <a:pt x="68166" y="445875"/>
                  <a:pt x="76900" y="437153"/>
                  <a:pt x="87620" y="437153"/>
                </a:cubicBezTo>
                <a:close/>
                <a:moveTo>
                  <a:pt x="241113" y="372802"/>
                </a:moveTo>
                <a:lnTo>
                  <a:pt x="230888" y="419692"/>
                </a:lnTo>
                <a:lnTo>
                  <a:pt x="277846" y="409481"/>
                </a:lnTo>
                <a:close/>
                <a:moveTo>
                  <a:pt x="87625" y="339420"/>
                </a:moveTo>
                <a:lnTo>
                  <a:pt x="168439" y="339420"/>
                </a:lnTo>
                <a:lnTo>
                  <a:pt x="160000" y="378372"/>
                </a:lnTo>
                <a:lnTo>
                  <a:pt x="87625" y="378372"/>
                </a:lnTo>
                <a:cubicBezTo>
                  <a:pt x="76903" y="378372"/>
                  <a:pt x="68166" y="369650"/>
                  <a:pt x="68166" y="358946"/>
                </a:cubicBezTo>
                <a:cubicBezTo>
                  <a:pt x="68166" y="348142"/>
                  <a:pt x="76903" y="339420"/>
                  <a:pt x="87625" y="339420"/>
                </a:cubicBezTo>
                <a:close/>
                <a:moveTo>
                  <a:pt x="87622" y="241687"/>
                </a:moveTo>
                <a:lnTo>
                  <a:pt x="239005" y="241687"/>
                </a:lnTo>
                <a:lnTo>
                  <a:pt x="199993" y="280639"/>
                </a:lnTo>
                <a:lnTo>
                  <a:pt x="87622" y="280639"/>
                </a:lnTo>
                <a:cubicBezTo>
                  <a:pt x="76902" y="280639"/>
                  <a:pt x="68166" y="271917"/>
                  <a:pt x="68166" y="261213"/>
                </a:cubicBezTo>
                <a:cubicBezTo>
                  <a:pt x="68166" y="250409"/>
                  <a:pt x="76902" y="241687"/>
                  <a:pt x="87622" y="241687"/>
                </a:cubicBezTo>
                <a:close/>
                <a:moveTo>
                  <a:pt x="87627" y="143954"/>
                </a:moveTo>
                <a:lnTo>
                  <a:pt x="336949" y="143954"/>
                </a:lnTo>
                <a:lnTo>
                  <a:pt x="297927" y="182906"/>
                </a:lnTo>
                <a:lnTo>
                  <a:pt x="87627" y="182906"/>
                </a:lnTo>
                <a:cubicBezTo>
                  <a:pt x="76904" y="182906"/>
                  <a:pt x="68166" y="174184"/>
                  <a:pt x="68166" y="163480"/>
                </a:cubicBezTo>
                <a:cubicBezTo>
                  <a:pt x="68166" y="152676"/>
                  <a:pt x="76904" y="143954"/>
                  <a:pt x="87627" y="143954"/>
                </a:cubicBezTo>
                <a:close/>
                <a:moveTo>
                  <a:pt x="515787" y="93955"/>
                </a:moveTo>
                <a:cubicBezTo>
                  <a:pt x="504643" y="93695"/>
                  <a:pt x="493425" y="97809"/>
                  <a:pt x="484936" y="106334"/>
                </a:cubicBezTo>
                <a:lnTo>
                  <a:pt x="257196" y="333744"/>
                </a:lnTo>
                <a:lnTo>
                  <a:pt x="316961" y="393422"/>
                </a:lnTo>
                <a:lnTo>
                  <a:pt x="544701" y="166012"/>
                </a:lnTo>
                <a:cubicBezTo>
                  <a:pt x="560784" y="149953"/>
                  <a:pt x="561082" y="124376"/>
                  <a:pt x="546190" y="107821"/>
                </a:cubicBezTo>
                <a:cubicBezTo>
                  <a:pt x="538000" y="98850"/>
                  <a:pt x="526930" y="94215"/>
                  <a:pt x="515787" y="93955"/>
                </a:cubicBezTo>
                <a:close/>
                <a:moveTo>
                  <a:pt x="515178" y="54984"/>
                </a:moveTo>
                <a:cubicBezTo>
                  <a:pt x="536138" y="55083"/>
                  <a:pt x="557110" y="63262"/>
                  <a:pt x="573094" y="79668"/>
                </a:cubicBezTo>
                <a:cubicBezTo>
                  <a:pt x="603870" y="111291"/>
                  <a:pt x="603969" y="161948"/>
                  <a:pt x="572300" y="193571"/>
                </a:cubicBezTo>
                <a:lnTo>
                  <a:pt x="330760" y="434760"/>
                </a:lnTo>
                <a:cubicBezTo>
                  <a:pt x="328179" y="437337"/>
                  <a:pt x="324704" y="439221"/>
                  <a:pt x="321031" y="440014"/>
                </a:cubicBezTo>
                <a:lnTo>
                  <a:pt x="209543" y="464202"/>
                </a:lnTo>
                <a:cubicBezTo>
                  <a:pt x="203090" y="465590"/>
                  <a:pt x="196340" y="463607"/>
                  <a:pt x="191674" y="458849"/>
                </a:cubicBezTo>
                <a:cubicBezTo>
                  <a:pt x="186908" y="454190"/>
                  <a:pt x="185022" y="447350"/>
                  <a:pt x="186412" y="441005"/>
                </a:cubicBezTo>
                <a:lnTo>
                  <a:pt x="210536" y="329680"/>
                </a:lnTo>
                <a:cubicBezTo>
                  <a:pt x="211330" y="325913"/>
                  <a:pt x="213217" y="322542"/>
                  <a:pt x="215798" y="319965"/>
                </a:cubicBezTo>
                <a:cubicBezTo>
                  <a:pt x="225825" y="310051"/>
                  <a:pt x="439369" y="96719"/>
                  <a:pt x="457338" y="78776"/>
                </a:cubicBezTo>
                <a:cubicBezTo>
                  <a:pt x="473271" y="62865"/>
                  <a:pt x="494219" y="54885"/>
                  <a:pt x="515178" y="54984"/>
                </a:cubicBezTo>
                <a:close/>
                <a:moveTo>
                  <a:pt x="42688" y="0"/>
                </a:moveTo>
                <a:lnTo>
                  <a:pt x="398388" y="0"/>
                </a:lnTo>
                <a:cubicBezTo>
                  <a:pt x="421519" y="0"/>
                  <a:pt x="440381" y="18438"/>
                  <a:pt x="441076" y="41337"/>
                </a:cubicBezTo>
                <a:lnTo>
                  <a:pt x="402160" y="78907"/>
                </a:lnTo>
                <a:lnTo>
                  <a:pt x="402160" y="42625"/>
                </a:lnTo>
                <a:cubicBezTo>
                  <a:pt x="402160" y="40643"/>
                  <a:pt x="400473" y="38958"/>
                  <a:pt x="398388" y="38958"/>
                </a:cubicBezTo>
                <a:lnTo>
                  <a:pt x="42688" y="38958"/>
                </a:lnTo>
                <a:cubicBezTo>
                  <a:pt x="40702" y="38958"/>
                  <a:pt x="39015" y="40643"/>
                  <a:pt x="39015" y="42625"/>
                </a:cubicBezTo>
                <a:lnTo>
                  <a:pt x="39015" y="562656"/>
                </a:lnTo>
                <a:cubicBezTo>
                  <a:pt x="39015" y="564738"/>
                  <a:pt x="40702" y="566423"/>
                  <a:pt x="42688" y="566423"/>
                </a:cubicBezTo>
                <a:lnTo>
                  <a:pt x="398388" y="566423"/>
                </a:lnTo>
                <a:cubicBezTo>
                  <a:pt x="400473" y="566423"/>
                  <a:pt x="402160" y="564738"/>
                  <a:pt x="402160" y="562656"/>
                </a:cubicBezTo>
                <a:lnTo>
                  <a:pt x="402160" y="418622"/>
                </a:lnTo>
                <a:lnTo>
                  <a:pt x="441175" y="379664"/>
                </a:lnTo>
                <a:lnTo>
                  <a:pt x="441175" y="562656"/>
                </a:lnTo>
                <a:cubicBezTo>
                  <a:pt x="441175" y="586249"/>
                  <a:pt x="422015" y="605381"/>
                  <a:pt x="398388" y="605381"/>
                </a:cubicBezTo>
                <a:lnTo>
                  <a:pt x="42688" y="605381"/>
                </a:lnTo>
                <a:cubicBezTo>
                  <a:pt x="19160" y="605381"/>
                  <a:pt x="0" y="586249"/>
                  <a:pt x="0" y="562656"/>
                </a:cubicBezTo>
                <a:lnTo>
                  <a:pt x="0" y="42625"/>
                </a:lnTo>
                <a:cubicBezTo>
                  <a:pt x="0" y="19132"/>
                  <a:pt x="19160" y="0"/>
                  <a:pt x="42688" y="0"/>
                </a:cubicBez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nvGrpSpPr>
          <p:cNvPr id="8" name="组合 7"/>
          <p:cNvGrpSpPr/>
          <p:nvPr/>
        </p:nvGrpSpPr>
        <p:grpSpPr>
          <a:xfrm>
            <a:off x="3004185" y="5215255"/>
            <a:ext cx="8107045" cy="1262380"/>
            <a:chOff x="6456576" y="3444496"/>
            <a:chExt cx="10940607" cy="1262380"/>
          </a:xfrm>
        </p:grpSpPr>
        <p:sp>
          <p:nvSpPr>
            <p:cNvPr id="20" name="矩形 19"/>
            <p:cNvSpPr/>
            <p:nvPr/>
          </p:nvSpPr>
          <p:spPr bwMode="auto">
            <a:xfrm>
              <a:off x="6456576" y="3876931"/>
              <a:ext cx="10940607" cy="829945"/>
            </a:xfrm>
            <a:prstGeom prst="rect">
              <a:avLst/>
            </a:prstGeom>
          </p:spPr>
          <p:txBody>
            <a:bodyPr wrap="square">
              <a:spAutoFit/>
              <a:scene3d>
                <a:camera prst="orthographicFront"/>
                <a:lightRig rig="threePt" dir="t"/>
              </a:scene3d>
              <a:sp3d contourW="12700"/>
            </a:bodyPr>
            <a:p>
              <a:pPr>
                <a:defRPr/>
              </a:pP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——DL框架中应用的传统量化策略基于一组固定的方案和数据类型，很少针对不同硬件上运行的代码进行定制。然而，在DL编译器中支持量化可以在编译期间利用优化机会，以获得更有效的量化策略。</a:t>
              </a:r>
              <a:endPar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PA-文本框 8"/>
            <p:cNvSpPr txBox="1"/>
            <p:nvPr>
              <p:custDataLst>
                <p:tags r:id="rId6"/>
              </p:custDataLst>
            </p:nvPr>
          </p:nvSpPr>
          <p:spPr>
            <a:xfrm>
              <a:off x="6456576" y="3444496"/>
              <a:ext cx="2075510" cy="460375"/>
            </a:xfrm>
            <a:prstGeom prst="rect">
              <a:avLst/>
            </a:prstGeom>
            <a:noFill/>
          </p:spPr>
          <p:txBody>
            <a:bodyPr wrap="square" rtlCol="0">
              <a:spAutoFit/>
              <a:scene3d>
                <a:camera prst="orthographicFront"/>
                <a:lightRig rig="threePt" dir="t"/>
              </a:scene3d>
              <a:sp3d contourW="12700"/>
            </a:bodyPr>
            <a:p>
              <a:pPr algn="l"/>
              <a:r>
                <a:rPr lang="zh-CN" altLang="en-US" sz="2400">
                  <a:sym typeface="+mn-ea"/>
                </a:rPr>
                <a:t>量化</a:t>
              </a:r>
              <a:endParaRPr lang="en-US" altLang="zh-CN" sz="2400" dirty="0">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bldLst>
      <p:bldP spid="53" grpId="0" bldLvl="0" animBg="1"/>
      <p:bldP spid="54" grpId="0" bldLvl="0" animBg="1"/>
      <p:bldP spid="5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03</a:t>
            </a:r>
            <a:endParaRPr lang="zh-CN" altLang="en-US" sz="2800" dirty="0">
              <a:latin typeface="Century Gothic" panose="020B0502020202020204" pitchFamily="34" charset="0"/>
            </a:endParaRPr>
          </a:p>
        </p:txBody>
      </p:sp>
      <p:grpSp>
        <p:nvGrpSpPr>
          <p:cNvPr id="8" name="组合 7"/>
          <p:cNvGrpSpPr/>
          <p:nvPr/>
        </p:nvGrpSpPr>
        <p:grpSpPr>
          <a:xfrm>
            <a:off x="1724907" y="500902"/>
            <a:ext cx="3676650" cy="873489"/>
            <a:chOff x="2028861" y="786356"/>
            <a:chExt cx="3676650" cy="873489"/>
          </a:xfrm>
        </p:grpSpPr>
        <p:sp>
          <p:nvSpPr>
            <p:cNvPr id="6" name="文本框 5"/>
            <p:cNvSpPr txBox="1"/>
            <p:nvPr/>
          </p:nvSpPr>
          <p:spPr>
            <a:xfrm>
              <a:off x="2028861" y="786356"/>
              <a:ext cx="2621280" cy="583565"/>
            </a:xfrm>
            <a:prstGeom prst="rect">
              <a:avLst/>
            </a:prstGeom>
            <a:noFill/>
          </p:spPr>
          <p:txBody>
            <a:bodyPr wrap="none" rtlCol="0">
              <a:spAutoFit/>
              <a:scene3d>
                <a:camera prst="orthographicFront"/>
                <a:lightRig rig="threePt" dir="t"/>
              </a:scene3d>
              <a:sp3d contourW="12700"/>
            </a:bodyPr>
            <a:lstStyle/>
            <a:p>
              <a:r>
                <a:rPr lang="zh-CN" altLang="en-US" sz="3200" dirty="0">
                  <a:latin typeface="微软雅黑" panose="020B0503020204020204" pitchFamily="34" charset="-122"/>
                  <a:ea typeface="微软雅黑" panose="020B0503020204020204" pitchFamily="34" charset="-122"/>
                </a:rPr>
                <a:t>未来发展方向</a:t>
              </a:r>
              <a:endParaRPr lang="zh-CN" altLang="en-US" sz="3200" dirty="0">
                <a:latin typeface="微软雅黑" panose="020B0503020204020204" pitchFamily="34" charset="-122"/>
                <a:ea typeface="微软雅黑" panose="020B0503020204020204" pitchFamily="34" charset="-122"/>
              </a:endParaRPr>
            </a:p>
          </p:txBody>
        </p:sp>
        <p:sp>
          <p:nvSpPr>
            <p:cNvPr id="7" name="矩形 6"/>
            <p:cNvSpPr/>
            <p:nvPr/>
          </p:nvSpPr>
          <p:spPr bwMode="auto">
            <a:xfrm>
              <a:off x="2028861" y="1321291"/>
              <a:ext cx="3676650" cy="338554"/>
            </a:xfrm>
            <a:prstGeom prst="rect">
              <a:avLst/>
            </a:prstGeom>
          </p:spPr>
          <p:txBody>
            <a:bodyPr wrap="square">
              <a:spAutoFit/>
              <a:scene3d>
                <a:camera prst="orthographicFront"/>
                <a:lightRig rig="threePt" dir="t"/>
              </a:scene3d>
              <a:sp3d contourW="12700"/>
            </a:bodyPr>
            <a:lstStyle/>
            <a:p>
              <a:pPr>
                <a:defRPr/>
              </a:pPr>
              <a:r>
                <a:rPr lang="en-US" altLang="zh-CN" sz="800" i="1" dirty="0">
                  <a:solidFill>
                    <a:schemeClr val="bg1">
                      <a:lumMod val="50000"/>
                    </a:schemeClr>
                  </a:solidFill>
                  <a:latin typeface="Century Gothic" panose="020B0502020202020204" pitchFamily="34" charset="0"/>
                  <a:ea typeface="+mj-ea"/>
                </a:rPr>
                <a:t>This template is exclusively designed by Fei </a:t>
              </a:r>
              <a:r>
                <a:rPr lang="en-US" altLang="zh-CN" sz="800" i="1" dirty="0" err="1">
                  <a:solidFill>
                    <a:schemeClr val="bg1">
                      <a:lumMod val="50000"/>
                    </a:schemeClr>
                  </a:solidFill>
                  <a:latin typeface="Century Gothic" panose="020B0502020202020204" pitchFamily="34" charset="0"/>
                  <a:ea typeface="+mj-ea"/>
                </a:rPr>
                <a:t>er</a:t>
              </a:r>
              <a:r>
                <a:rPr lang="en-US" altLang="zh-CN" sz="800" i="1" dirty="0">
                  <a:solidFill>
                    <a:schemeClr val="bg1">
                      <a:lumMod val="50000"/>
                    </a:schemeClr>
                  </a:solidFill>
                  <a:latin typeface="Century Gothic" panose="020B0502020202020204" pitchFamily="34" charset="0"/>
                  <a:ea typeface="+mj-ea"/>
                </a:rPr>
                <a:t> creative, and copyrights belong to Bao </a:t>
              </a:r>
              <a:r>
                <a:rPr lang="en-US" altLang="zh-CN" sz="800" i="1" dirty="0" err="1">
                  <a:solidFill>
                    <a:schemeClr val="bg1">
                      <a:lumMod val="50000"/>
                    </a:schemeClr>
                  </a:solidFill>
                  <a:latin typeface="Century Gothic" panose="020B0502020202020204" pitchFamily="34" charset="0"/>
                  <a:ea typeface="+mj-ea"/>
                </a:rPr>
                <a:t>tu</a:t>
              </a:r>
              <a:r>
                <a:rPr lang="en-US" altLang="zh-CN" sz="800" i="1" dirty="0">
                  <a:solidFill>
                    <a:schemeClr val="bg1">
                      <a:lumMod val="50000"/>
                    </a:schemeClr>
                  </a:solidFill>
                  <a:latin typeface="Century Gothic" panose="020B0502020202020204" pitchFamily="34" charset="0"/>
                  <a:ea typeface="+mj-ea"/>
                </a:rPr>
                <a:t> internet</a:t>
              </a:r>
              <a:endParaRPr lang="zh-CN" altLang="en-US" sz="800" i="1" dirty="0">
                <a:solidFill>
                  <a:schemeClr val="bg1">
                    <a:lumMod val="50000"/>
                  </a:schemeClr>
                </a:solidFill>
                <a:latin typeface="Century Gothic" panose="020B0502020202020204" pitchFamily="34" charset="0"/>
                <a:ea typeface="+mj-ea"/>
              </a:endParaRPr>
            </a:p>
          </p:txBody>
        </p:sp>
      </p:gr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grpSp>
        <p:nvGrpSpPr>
          <p:cNvPr id="112" name="组合 111"/>
          <p:cNvGrpSpPr/>
          <p:nvPr/>
        </p:nvGrpSpPr>
        <p:grpSpPr>
          <a:xfrm>
            <a:off x="1095605" y="1815202"/>
            <a:ext cx="1403277" cy="2034284"/>
            <a:chOff x="3444900" y="2380822"/>
            <a:chExt cx="1403277" cy="2034284"/>
          </a:xfrm>
        </p:grpSpPr>
        <p:sp>
          <p:nvSpPr>
            <p:cNvPr id="122" name="任意多边形: 形状 121"/>
            <p:cNvSpPr/>
            <p:nvPr/>
          </p:nvSpPr>
          <p:spPr>
            <a:xfrm>
              <a:off x="3444900" y="2380822"/>
              <a:ext cx="1403277" cy="2034284"/>
            </a:xfrm>
            <a:custGeom>
              <a:avLst/>
              <a:gdLst>
                <a:gd name="connsiteX0" fmla="*/ 386135 w 1403277"/>
                <a:gd name="connsiteY0" fmla="*/ 0 h 2034284"/>
                <a:gd name="connsiteX1" fmla="*/ 1403277 w 1403277"/>
                <a:gd name="connsiteY1" fmla="*/ 1017142 h 2034284"/>
                <a:gd name="connsiteX2" fmla="*/ 386135 w 1403277"/>
                <a:gd name="connsiteY2" fmla="*/ 2034284 h 2034284"/>
                <a:gd name="connsiteX3" fmla="*/ 0 w 1403277"/>
                <a:gd name="connsiteY3" fmla="*/ 1648149 h 2034284"/>
                <a:gd name="connsiteX4" fmla="*/ 631007 w 1403277"/>
                <a:gd name="connsiteY4" fmla="*/ 1017142 h 2034284"/>
                <a:gd name="connsiteX5" fmla="*/ 0 w 1403277"/>
                <a:gd name="connsiteY5" fmla="*/ 386135 h 2034284"/>
                <a:gd name="connsiteX6" fmla="*/ 386135 w 1403277"/>
                <a:gd name="connsiteY6" fmla="*/ 0 h 203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277" h="2034284">
                  <a:moveTo>
                    <a:pt x="386135" y="0"/>
                  </a:moveTo>
                  <a:lnTo>
                    <a:pt x="1403277" y="1017142"/>
                  </a:lnTo>
                  <a:lnTo>
                    <a:pt x="386135" y="2034284"/>
                  </a:lnTo>
                  <a:lnTo>
                    <a:pt x="0" y="1648149"/>
                  </a:lnTo>
                  <a:lnTo>
                    <a:pt x="631007" y="1017142"/>
                  </a:lnTo>
                  <a:lnTo>
                    <a:pt x="0" y="386135"/>
                  </a:lnTo>
                  <a:lnTo>
                    <a:pt x="386135" y="0"/>
                  </a:ln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23" name="椭圆 49"/>
            <p:cNvSpPr/>
            <p:nvPr/>
          </p:nvSpPr>
          <p:spPr>
            <a:xfrm>
              <a:off x="4201520" y="3188994"/>
              <a:ext cx="404408" cy="417941"/>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rgbClr val="014598"/>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113" name="组合 112"/>
          <p:cNvGrpSpPr/>
          <p:nvPr/>
        </p:nvGrpSpPr>
        <p:grpSpPr>
          <a:xfrm>
            <a:off x="6150200" y="1800597"/>
            <a:ext cx="1403277" cy="2034284"/>
            <a:chOff x="3444900" y="2380822"/>
            <a:chExt cx="1403277" cy="2034284"/>
          </a:xfrm>
        </p:grpSpPr>
        <p:sp>
          <p:nvSpPr>
            <p:cNvPr id="120" name="任意多边形: 形状 119"/>
            <p:cNvSpPr/>
            <p:nvPr/>
          </p:nvSpPr>
          <p:spPr>
            <a:xfrm>
              <a:off x="3444900" y="2380822"/>
              <a:ext cx="1403277" cy="2034284"/>
            </a:xfrm>
            <a:custGeom>
              <a:avLst/>
              <a:gdLst>
                <a:gd name="connsiteX0" fmla="*/ 386135 w 1403277"/>
                <a:gd name="connsiteY0" fmla="*/ 0 h 2034284"/>
                <a:gd name="connsiteX1" fmla="*/ 1403277 w 1403277"/>
                <a:gd name="connsiteY1" fmla="*/ 1017142 h 2034284"/>
                <a:gd name="connsiteX2" fmla="*/ 386135 w 1403277"/>
                <a:gd name="connsiteY2" fmla="*/ 2034284 h 2034284"/>
                <a:gd name="connsiteX3" fmla="*/ 0 w 1403277"/>
                <a:gd name="connsiteY3" fmla="*/ 1648149 h 2034284"/>
                <a:gd name="connsiteX4" fmla="*/ 631007 w 1403277"/>
                <a:gd name="connsiteY4" fmla="*/ 1017142 h 2034284"/>
                <a:gd name="connsiteX5" fmla="*/ 0 w 1403277"/>
                <a:gd name="connsiteY5" fmla="*/ 386135 h 2034284"/>
                <a:gd name="connsiteX6" fmla="*/ 386135 w 1403277"/>
                <a:gd name="connsiteY6" fmla="*/ 0 h 203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277" h="2034284">
                  <a:moveTo>
                    <a:pt x="386135" y="0"/>
                  </a:moveTo>
                  <a:lnTo>
                    <a:pt x="1403277" y="1017142"/>
                  </a:lnTo>
                  <a:lnTo>
                    <a:pt x="386135" y="2034284"/>
                  </a:lnTo>
                  <a:lnTo>
                    <a:pt x="0" y="1648149"/>
                  </a:lnTo>
                  <a:lnTo>
                    <a:pt x="631007" y="1017142"/>
                  </a:lnTo>
                  <a:lnTo>
                    <a:pt x="0" y="386135"/>
                  </a:lnTo>
                  <a:lnTo>
                    <a:pt x="386135" y="0"/>
                  </a:lnTo>
                  <a:close/>
                </a:path>
              </a:pathLst>
            </a:custGeom>
            <a:solidFill>
              <a:srgbClr val="014598"/>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21" name="椭圆 81"/>
            <p:cNvSpPr/>
            <p:nvPr/>
          </p:nvSpPr>
          <p:spPr>
            <a:xfrm>
              <a:off x="4194754" y="3204307"/>
              <a:ext cx="417941" cy="387314"/>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114" name="组合 113"/>
          <p:cNvGrpSpPr/>
          <p:nvPr/>
        </p:nvGrpSpPr>
        <p:grpSpPr>
          <a:xfrm>
            <a:off x="6150195" y="4322182"/>
            <a:ext cx="1403277" cy="2034284"/>
            <a:chOff x="3444900" y="2380822"/>
            <a:chExt cx="1403277" cy="2034284"/>
          </a:xfrm>
        </p:grpSpPr>
        <p:sp>
          <p:nvSpPr>
            <p:cNvPr id="118" name="任意多边形: 形状 117"/>
            <p:cNvSpPr/>
            <p:nvPr/>
          </p:nvSpPr>
          <p:spPr>
            <a:xfrm>
              <a:off x="3444900" y="2380822"/>
              <a:ext cx="1403277" cy="2034284"/>
            </a:xfrm>
            <a:custGeom>
              <a:avLst/>
              <a:gdLst>
                <a:gd name="connsiteX0" fmla="*/ 386135 w 1403277"/>
                <a:gd name="connsiteY0" fmla="*/ 0 h 2034284"/>
                <a:gd name="connsiteX1" fmla="*/ 1403277 w 1403277"/>
                <a:gd name="connsiteY1" fmla="*/ 1017142 h 2034284"/>
                <a:gd name="connsiteX2" fmla="*/ 386135 w 1403277"/>
                <a:gd name="connsiteY2" fmla="*/ 2034284 h 2034284"/>
                <a:gd name="connsiteX3" fmla="*/ 0 w 1403277"/>
                <a:gd name="connsiteY3" fmla="*/ 1648149 h 2034284"/>
                <a:gd name="connsiteX4" fmla="*/ 631007 w 1403277"/>
                <a:gd name="connsiteY4" fmla="*/ 1017142 h 2034284"/>
                <a:gd name="connsiteX5" fmla="*/ 0 w 1403277"/>
                <a:gd name="connsiteY5" fmla="*/ 386135 h 2034284"/>
                <a:gd name="connsiteX6" fmla="*/ 386135 w 1403277"/>
                <a:gd name="connsiteY6" fmla="*/ 0 h 203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277" h="2034284">
                  <a:moveTo>
                    <a:pt x="386135" y="0"/>
                  </a:moveTo>
                  <a:lnTo>
                    <a:pt x="1403277" y="1017142"/>
                  </a:lnTo>
                  <a:lnTo>
                    <a:pt x="386135" y="2034284"/>
                  </a:lnTo>
                  <a:lnTo>
                    <a:pt x="0" y="1648149"/>
                  </a:lnTo>
                  <a:lnTo>
                    <a:pt x="631007" y="1017142"/>
                  </a:lnTo>
                  <a:lnTo>
                    <a:pt x="0" y="386135"/>
                  </a:lnTo>
                  <a:lnTo>
                    <a:pt x="386135" y="0"/>
                  </a:ln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9" name="椭圆 92"/>
            <p:cNvSpPr/>
            <p:nvPr/>
          </p:nvSpPr>
          <p:spPr>
            <a:xfrm>
              <a:off x="4194754" y="3189310"/>
              <a:ext cx="417941" cy="417308"/>
            </a:xfrm>
            <a:custGeom>
              <a:avLst/>
              <a:gdLst>
                <a:gd name="connsiteX0" fmla="*/ 288111 w 575551"/>
                <a:gd name="connsiteY0" fmla="*/ 195956 h 574680"/>
                <a:gd name="connsiteX1" fmla="*/ 250987 w 575551"/>
                <a:gd name="connsiteY1" fmla="*/ 204012 h 574680"/>
                <a:gd name="connsiteX2" fmla="*/ 204180 w 575551"/>
                <a:gd name="connsiteY2" fmla="*/ 324853 h 574680"/>
                <a:gd name="connsiteX3" fmla="*/ 288111 w 575551"/>
                <a:gd name="connsiteY3" fmla="*/ 378828 h 574680"/>
                <a:gd name="connsiteX4" fmla="*/ 325234 w 575551"/>
                <a:gd name="connsiteY4" fmla="*/ 370772 h 574680"/>
                <a:gd name="connsiteX5" fmla="*/ 371234 w 575551"/>
                <a:gd name="connsiteY5" fmla="*/ 250737 h 574680"/>
                <a:gd name="connsiteX6" fmla="*/ 288111 w 575551"/>
                <a:gd name="connsiteY6" fmla="*/ 195956 h 574680"/>
                <a:gd name="connsiteX7" fmla="*/ 288111 w 575551"/>
                <a:gd name="connsiteY7" fmla="*/ 163732 h 574680"/>
                <a:gd name="connsiteX8" fmla="*/ 401094 w 575551"/>
                <a:gd name="connsiteY8" fmla="*/ 237042 h 574680"/>
                <a:gd name="connsiteX9" fmla="*/ 338146 w 575551"/>
                <a:gd name="connsiteY9" fmla="*/ 400579 h 574680"/>
                <a:gd name="connsiteX10" fmla="*/ 288111 w 575551"/>
                <a:gd name="connsiteY10" fmla="*/ 411052 h 574680"/>
                <a:gd name="connsiteX11" fmla="*/ 175127 w 575551"/>
                <a:gd name="connsiteY11" fmla="*/ 337742 h 574680"/>
                <a:gd name="connsiteX12" fmla="*/ 237268 w 575551"/>
                <a:gd name="connsiteY12" fmla="*/ 175011 h 574680"/>
                <a:gd name="connsiteX13" fmla="*/ 288111 w 575551"/>
                <a:gd name="connsiteY13" fmla="*/ 163732 h 574680"/>
                <a:gd name="connsiteX14" fmla="*/ 307478 w 575551"/>
                <a:gd name="connsiteY14" fmla="*/ 33198 h 574680"/>
                <a:gd name="connsiteX15" fmla="*/ 260674 w 575551"/>
                <a:gd name="connsiteY15" fmla="*/ 34004 h 574680"/>
                <a:gd name="connsiteX16" fmla="*/ 255025 w 575551"/>
                <a:gd name="connsiteY16" fmla="*/ 64624 h 574680"/>
                <a:gd name="connsiteX17" fmla="*/ 179171 w 575551"/>
                <a:gd name="connsiteY17" fmla="*/ 116999 h 574680"/>
                <a:gd name="connsiteX18" fmla="*/ 150120 w 575551"/>
                <a:gd name="connsiteY18" fmla="*/ 111359 h 574680"/>
                <a:gd name="connsiteX19" fmla="*/ 121876 w 575551"/>
                <a:gd name="connsiteY19" fmla="*/ 93631 h 574680"/>
                <a:gd name="connsiteX20" fmla="*/ 88791 w 575551"/>
                <a:gd name="connsiteY20" fmla="*/ 127474 h 574680"/>
                <a:gd name="connsiteX21" fmla="*/ 107351 w 575551"/>
                <a:gd name="connsiteY21" fmla="*/ 153259 h 574680"/>
                <a:gd name="connsiteX22" fmla="*/ 108965 w 575551"/>
                <a:gd name="connsiteY22" fmla="*/ 215304 h 574680"/>
                <a:gd name="connsiteX23" fmla="*/ 66196 w 575551"/>
                <a:gd name="connsiteY23" fmla="*/ 260427 h 574680"/>
                <a:gd name="connsiteX24" fmla="*/ 33110 w 575551"/>
                <a:gd name="connsiteY24" fmla="*/ 267679 h 574680"/>
                <a:gd name="connsiteX25" fmla="*/ 33917 w 575551"/>
                <a:gd name="connsiteY25" fmla="*/ 314414 h 574680"/>
                <a:gd name="connsiteX26" fmla="*/ 65389 w 575551"/>
                <a:gd name="connsiteY26" fmla="*/ 320055 h 574680"/>
                <a:gd name="connsiteX27" fmla="*/ 110579 w 575551"/>
                <a:gd name="connsiteY27" fmla="*/ 362761 h 574680"/>
                <a:gd name="connsiteX28" fmla="*/ 112193 w 575551"/>
                <a:gd name="connsiteY28" fmla="*/ 424806 h 574680"/>
                <a:gd name="connsiteX29" fmla="*/ 93633 w 575551"/>
                <a:gd name="connsiteY29" fmla="*/ 453008 h 574680"/>
                <a:gd name="connsiteX30" fmla="*/ 127525 w 575551"/>
                <a:gd name="connsiteY30" fmla="*/ 486045 h 574680"/>
                <a:gd name="connsiteX31" fmla="*/ 154155 w 575551"/>
                <a:gd name="connsiteY31" fmla="*/ 467512 h 574680"/>
                <a:gd name="connsiteX32" fmla="*/ 187240 w 575551"/>
                <a:gd name="connsiteY32" fmla="*/ 460260 h 574680"/>
                <a:gd name="connsiteX33" fmla="*/ 261481 w 575551"/>
                <a:gd name="connsiteY33" fmla="*/ 508606 h 574680"/>
                <a:gd name="connsiteX34" fmla="*/ 268743 w 575551"/>
                <a:gd name="connsiteY34" fmla="*/ 541643 h 574680"/>
                <a:gd name="connsiteX35" fmla="*/ 315547 w 575551"/>
                <a:gd name="connsiteY35" fmla="*/ 541643 h 574680"/>
                <a:gd name="connsiteX36" fmla="*/ 321196 w 575551"/>
                <a:gd name="connsiteY36" fmla="*/ 508606 h 574680"/>
                <a:gd name="connsiteX37" fmla="*/ 397050 w 575551"/>
                <a:gd name="connsiteY37" fmla="*/ 457037 h 574680"/>
                <a:gd name="connsiteX38" fmla="*/ 426101 w 575551"/>
                <a:gd name="connsiteY38" fmla="*/ 461871 h 574680"/>
                <a:gd name="connsiteX39" fmla="*/ 454345 w 575551"/>
                <a:gd name="connsiteY39" fmla="*/ 481210 h 574680"/>
                <a:gd name="connsiteX40" fmla="*/ 487430 w 575551"/>
                <a:gd name="connsiteY40" fmla="*/ 446562 h 574680"/>
                <a:gd name="connsiteX41" fmla="*/ 468870 w 575551"/>
                <a:gd name="connsiteY41" fmla="*/ 420777 h 574680"/>
                <a:gd name="connsiteX42" fmla="*/ 510025 w 575551"/>
                <a:gd name="connsiteY42" fmla="*/ 313609 h 574680"/>
                <a:gd name="connsiteX43" fmla="*/ 543111 w 575551"/>
                <a:gd name="connsiteY43" fmla="*/ 306357 h 574680"/>
                <a:gd name="connsiteX44" fmla="*/ 541497 w 575551"/>
                <a:gd name="connsiteY44" fmla="*/ 258816 h 574680"/>
                <a:gd name="connsiteX45" fmla="*/ 510832 w 575551"/>
                <a:gd name="connsiteY45" fmla="*/ 253981 h 574680"/>
                <a:gd name="connsiteX46" fmla="*/ 464028 w 575551"/>
                <a:gd name="connsiteY46" fmla="*/ 149230 h 574680"/>
                <a:gd name="connsiteX47" fmla="*/ 481781 w 575551"/>
                <a:gd name="connsiteY47" fmla="*/ 121028 h 574680"/>
                <a:gd name="connsiteX48" fmla="*/ 447889 w 575551"/>
                <a:gd name="connsiteY48" fmla="*/ 88797 h 574680"/>
                <a:gd name="connsiteX49" fmla="*/ 422066 w 575551"/>
                <a:gd name="connsiteY49" fmla="*/ 106524 h 574680"/>
                <a:gd name="connsiteX50" fmla="*/ 388981 w 575551"/>
                <a:gd name="connsiteY50" fmla="*/ 113776 h 574680"/>
                <a:gd name="connsiteX51" fmla="*/ 314740 w 575551"/>
                <a:gd name="connsiteY51" fmla="*/ 65429 h 574680"/>
                <a:gd name="connsiteX52" fmla="*/ 307478 w 575551"/>
                <a:gd name="connsiteY52" fmla="*/ 33198 h 574680"/>
                <a:gd name="connsiteX53" fmla="*/ 327652 w 575551"/>
                <a:gd name="connsiteY53" fmla="*/ 2579 h 574680"/>
                <a:gd name="connsiteX54" fmla="*/ 338142 w 575551"/>
                <a:gd name="connsiteY54" fmla="*/ 9831 h 574680"/>
                <a:gd name="connsiteX55" fmla="*/ 340563 w 575551"/>
                <a:gd name="connsiteY55" fmla="*/ 21917 h 574680"/>
                <a:gd name="connsiteX56" fmla="*/ 343791 w 575551"/>
                <a:gd name="connsiteY56" fmla="*/ 52537 h 574680"/>
                <a:gd name="connsiteX57" fmla="*/ 388981 w 575551"/>
                <a:gd name="connsiteY57" fmla="*/ 81545 h 574680"/>
                <a:gd name="connsiteX58" fmla="*/ 409155 w 575551"/>
                <a:gd name="connsiteY58" fmla="*/ 76710 h 574680"/>
                <a:gd name="connsiteX59" fmla="*/ 430943 w 575551"/>
                <a:gd name="connsiteY59" fmla="*/ 57372 h 574680"/>
                <a:gd name="connsiteX60" fmla="*/ 441433 w 575551"/>
                <a:gd name="connsiteY60" fmla="*/ 50120 h 574680"/>
                <a:gd name="connsiteX61" fmla="*/ 454345 w 575551"/>
                <a:gd name="connsiteY61" fmla="*/ 52537 h 574680"/>
                <a:gd name="connsiteX62" fmla="*/ 517288 w 575551"/>
                <a:gd name="connsiteY62" fmla="*/ 113776 h 574680"/>
                <a:gd name="connsiteX63" fmla="*/ 519709 w 575551"/>
                <a:gd name="connsiteY63" fmla="*/ 125863 h 574680"/>
                <a:gd name="connsiteX64" fmla="*/ 513253 w 575551"/>
                <a:gd name="connsiteY64" fmla="*/ 137143 h 574680"/>
                <a:gd name="connsiteX65" fmla="*/ 493886 w 575551"/>
                <a:gd name="connsiteY65" fmla="*/ 160511 h 574680"/>
                <a:gd name="connsiteX66" fmla="*/ 522130 w 575551"/>
                <a:gd name="connsiteY66" fmla="*/ 224167 h 574680"/>
                <a:gd name="connsiteX67" fmla="*/ 551987 w 575551"/>
                <a:gd name="connsiteY67" fmla="*/ 225779 h 574680"/>
                <a:gd name="connsiteX68" fmla="*/ 564092 w 575551"/>
                <a:gd name="connsiteY68" fmla="*/ 227391 h 574680"/>
                <a:gd name="connsiteX69" fmla="*/ 571354 w 575551"/>
                <a:gd name="connsiteY69" fmla="*/ 238671 h 574680"/>
                <a:gd name="connsiteX70" fmla="*/ 572968 w 575551"/>
                <a:gd name="connsiteY70" fmla="*/ 326501 h 574680"/>
                <a:gd name="connsiteX71" fmla="*/ 566513 w 575551"/>
                <a:gd name="connsiteY71" fmla="*/ 336976 h 574680"/>
                <a:gd name="connsiteX72" fmla="*/ 553601 w 575551"/>
                <a:gd name="connsiteY72" fmla="*/ 339393 h 574680"/>
                <a:gd name="connsiteX73" fmla="*/ 522937 w 575551"/>
                <a:gd name="connsiteY73" fmla="*/ 342617 h 574680"/>
                <a:gd name="connsiteX74" fmla="*/ 497921 w 575551"/>
                <a:gd name="connsiteY74" fmla="*/ 407884 h 574680"/>
                <a:gd name="connsiteX75" fmla="*/ 518095 w 575551"/>
                <a:gd name="connsiteY75" fmla="*/ 429640 h 574680"/>
                <a:gd name="connsiteX76" fmla="*/ 526164 w 575551"/>
                <a:gd name="connsiteY76" fmla="*/ 440116 h 574680"/>
                <a:gd name="connsiteX77" fmla="*/ 522937 w 575551"/>
                <a:gd name="connsiteY77" fmla="*/ 453008 h 574680"/>
                <a:gd name="connsiteX78" fmla="*/ 461607 w 575551"/>
                <a:gd name="connsiteY78" fmla="*/ 516664 h 574680"/>
                <a:gd name="connsiteX79" fmla="*/ 449503 w 575551"/>
                <a:gd name="connsiteY79" fmla="*/ 519082 h 574680"/>
                <a:gd name="connsiteX80" fmla="*/ 438205 w 575551"/>
                <a:gd name="connsiteY80" fmla="*/ 511830 h 574680"/>
                <a:gd name="connsiteX81" fmla="*/ 414804 w 575551"/>
                <a:gd name="connsiteY81" fmla="*/ 492491 h 574680"/>
                <a:gd name="connsiteX82" fmla="*/ 397050 w 575551"/>
                <a:gd name="connsiteY82" fmla="*/ 489268 h 574680"/>
                <a:gd name="connsiteX83" fmla="*/ 351054 w 575551"/>
                <a:gd name="connsiteY83" fmla="*/ 520693 h 574680"/>
                <a:gd name="connsiteX84" fmla="*/ 349440 w 575551"/>
                <a:gd name="connsiteY84" fmla="*/ 550507 h 574680"/>
                <a:gd name="connsiteX85" fmla="*/ 347826 w 575551"/>
                <a:gd name="connsiteY85" fmla="*/ 563399 h 574680"/>
                <a:gd name="connsiteX86" fmla="*/ 336528 w 575551"/>
                <a:gd name="connsiteY86" fmla="*/ 570651 h 574680"/>
                <a:gd name="connsiteX87" fmla="*/ 288110 w 575551"/>
                <a:gd name="connsiteY87" fmla="*/ 574680 h 574680"/>
                <a:gd name="connsiteX88" fmla="*/ 248569 w 575551"/>
                <a:gd name="connsiteY88" fmla="*/ 572263 h 574680"/>
                <a:gd name="connsiteX89" fmla="*/ 237272 w 575551"/>
                <a:gd name="connsiteY89" fmla="*/ 565011 h 574680"/>
                <a:gd name="connsiteX90" fmla="*/ 234851 w 575551"/>
                <a:gd name="connsiteY90" fmla="*/ 552924 h 574680"/>
                <a:gd name="connsiteX91" fmla="*/ 232430 w 575551"/>
                <a:gd name="connsiteY91" fmla="*/ 521499 h 574680"/>
                <a:gd name="connsiteX92" fmla="*/ 187240 w 575551"/>
                <a:gd name="connsiteY92" fmla="*/ 492491 h 574680"/>
                <a:gd name="connsiteX93" fmla="*/ 167066 w 575551"/>
                <a:gd name="connsiteY93" fmla="*/ 496520 h 574680"/>
                <a:gd name="connsiteX94" fmla="*/ 144471 w 575551"/>
                <a:gd name="connsiteY94" fmla="*/ 516664 h 574680"/>
                <a:gd name="connsiteX95" fmla="*/ 133981 w 575551"/>
                <a:gd name="connsiteY95" fmla="*/ 524722 h 574680"/>
                <a:gd name="connsiteX96" fmla="*/ 121069 w 575551"/>
                <a:gd name="connsiteY96" fmla="*/ 522305 h 574680"/>
                <a:gd name="connsiteX97" fmla="*/ 58126 w 575551"/>
                <a:gd name="connsiteY97" fmla="*/ 460260 h 574680"/>
                <a:gd name="connsiteX98" fmla="*/ 54898 w 575551"/>
                <a:gd name="connsiteY98" fmla="*/ 448173 h 574680"/>
                <a:gd name="connsiteX99" fmla="*/ 62161 w 575551"/>
                <a:gd name="connsiteY99" fmla="*/ 436892 h 574680"/>
                <a:gd name="connsiteX100" fmla="*/ 82335 w 575551"/>
                <a:gd name="connsiteY100" fmla="*/ 413525 h 574680"/>
                <a:gd name="connsiteX101" fmla="*/ 81528 w 575551"/>
                <a:gd name="connsiteY101" fmla="*/ 375653 h 574680"/>
                <a:gd name="connsiteX102" fmla="*/ 54091 w 575551"/>
                <a:gd name="connsiteY102" fmla="*/ 349869 h 574680"/>
                <a:gd name="connsiteX103" fmla="*/ 24234 w 575551"/>
                <a:gd name="connsiteY103" fmla="*/ 348257 h 574680"/>
                <a:gd name="connsiteX104" fmla="*/ 11322 w 575551"/>
                <a:gd name="connsiteY104" fmla="*/ 346645 h 574680"/>
                <a:gd name="connsiteX105" fmla="*/ 4060 w 575551"/>
                <a:gd name="connsiteY105" fmla="*/ 335365 h 574680"/>
                <a:gd name="connsiteX106" fmla="*/ 3253 w 575551"/>
                <a:gd name="connsiteY106" fmla="*/ 247535 h 574680"/>
                <a:gd name="connsiteX107" fmla="*/ 9708 w 575551"/>
                <a:gd name="connsiteY107" fmla="*/ 236254 h 574680"/>
                <a:gd name="connsiteX108" fmla="*/ 22620 w 575551"/>
                <a:gd name="connsiteY108" fmla="*/ 233837 h 574680"/>
                <a:gd name="connsiteX109" fmla="*/ 53284 w 575551"/>
                <a:gd name="connsiteY109" fmla="*/ 230614 h 574680"/>
                <a:gd name="connsiteX110" fmla="*/ 79107 w 575551"/>
                <a:gd name="connsiteY110" fmla="*/ 204023 h 574680"/>
                <a:gd name="connsiteX111" fmla="*/ 78300 w 575551"/>
                <a:gd name="connsiteY111" fmla="*/ 166152 h 574680"/>
                <a:gd name="connsiteX112" fmla="*/ 58126 w 575551"/>
                <a:gd name="connsiteY112" fmla="*/ 144395 h 574680"/>
                <a:gd name="connsiteX113" fmla="*/ 50864 w 575551"/>
                <a:gd name="connsiteY113" fmla="*/ 133920 h 574680"/>
                <a:gd name="connsiteX114" fmla="*/ 53284 w 575551"/>
                <a:gd name="connsiteY114" fmla="*/ 121028 h 574680"/>
                <a:gd name="connsiteX115" fmla="*/ 114614 w 575551"/>
                <a:gd name="connsiteY115" fmla="*/ 58177 h 574680"/>
                <a:gd name="connsiteX116" fmla="*/ 127525 w 575551"/>
                <a:gd name="connsiteY116" fmla="*/ 54954 h 574680"/>
                <a:gd name="connsiteX117" fmla="*/ 138015 w 575551"/>
                <a:gd name="connsiteY117" fmla="*/ 62206 h 574680"/>
                <a:gd name="connsiteX118" fmla="*/ 161417 w 575551"/>
                <a:gd name="connsiteY118" fmla="*/ 81545 h 574680"/>
                <a:gd name="connsiteX119" fmla="*/ 179171 w 575551"/>
                <a:gd name="connsiteY119" fmla="*/ 84768 h 574680"/>
                <a:gd name="connsiteX120" fmla="*/ 225167 w 575551"/>
                <a:gd name="connsiteY120" fmla="*/ 53343 h 574680"/>
                <a:gd name="connsiteX121" fmla="*/ 226781 w 575551"/>
                <a:gd name="connsiteY121" fmla="*/ 24335 h 574680"/>
                <a:gd name="connsiteX122" fmla="*/ 229202 w 575551"/>
                <a:gd name="connsiteY122" fmla="*/ 11442 h 574680"/>
                <a:gd name="connsiteX123" fmla="*/ 239693 w 575551"/>
                <a:gd name="connsiteY123" fmla="*/ 4190 h 574680"/>
                <a:gd name="connsiteX124" fmla="*/ 327652 w 575551"/>
                <a:gd name="connsiteY124" fmla="*/ 2579 h 5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75551" h="574680">
                  <a:moveTo>
                    <a:pt x="288111" y="195956"/>
                  </a:moveTo>
                  <a:cubicBezTo>
                    <a:pt x="275198" y="195956"/>
                    <a:pt x="262286" y="199179"/>
                    <a:pt x="250987" y="204012"/>
                  </a:cubicBezTo>
                  <a:cubicBezTo>
                    <a:pt x="204987" y="224958"/>
                    <a:pt x="184004" y="278933"/>
                    <a:pt x="204180" y="324853"/>
                  </a:cubicBezTo>
                  <a:cubicBezTo>
                    <a:pt x="218706" y="357882"/>
                    <a:pt x="251794" y="378828"/>
                    <a:pt x="288111" y="378828"/>
                  </a:cubicBezTo>
                  <a:cubicBezTo>
                    <a:pt x="301023" y="378828"/>
                    <a:pt x="313128" y="376411"/>
                    <a:pt x="325234" y="370772"/>
                  </a:cubicBezTo>
                  <a:cubicBezTo>
                    <a:pt x="371234" y="350632"/>
                    <a:pt x="392217" y="296657"/>
                    <a:pt x="371234" y="250737"/>
                  </a:cubicBezTo>
                  <a:cubicBezTo>
                    <a:pt x="356708" y="217708"/>
                    <a:pt x="323620" y="195956"/>
                    <a:pt x="288111" y="195956"/>
                  </a:cubicBezTo>
                  <a:close/>
                  <a:moveTo>
                    <a:pt x="288111" y="163732"/>
                  </a:moveTo>
                  <a:cubicBezTo>
                    <a:pt x="336532" y="163732"/>
                    <a:pt x="380919" y="192734"/>
                    <a:pt x="401094" y="237042"/>
                  </a:cubicBezTo>
                  <a:cubicBezTo>
                    <a:pt x="428533" y="299879"/>
                    <a:pt x="400287" y="372383"/>
                    <a:pt x="338146" y="400579"/>
                  </a:cubicBezTo>
                  <a:cubicBezTo>
                    <a:pt x="322006" y="407830"/>
                    <a:pt x="305058" y="411052"/>
                    <a:pt x="288111" y="411052"/>
                  </a:cubicBezTo>
                  <a:cubicBezTo>
                    <a:pt x="238882" y="411052"/>
                    <a:pt x="194496" y="382050"/>
                    <a:pt x="175127" y="337742"/>
                  </a:cubicBezTo>
                  <a:cubicBezTo>
                    <a:pt x="146881" y="275711"/>
                    <a:pt x="175127" y="202401"/>
                    <a:pt x="237268" y="175011"/>
                  </a:cubicBezTo>
                  <a:cubicBezTo>
                    <a:pt x="253408" y="167760"/>
                    <a:pt x="270356" y="163732"/>
                    <a:pt x="288111" y="163732"/>
                  </a:cubicBezTo>
                  <a:close/>
                  <a:moveTo>
                    <a:pt x="307478" y="33198"/>
                  </a:moveTo>
                  <a:cubicBezTo>
                    <a:pt x="292145" y="31587"/>
                    <a:pt x="276006" y="32392"/>
                    <a:pt x="260674" y="34004"/>
                  </a:cubicBezTo>
                  <a:cubicBezTo>
                    <a:pt x="260674" y="44479"/>
                    <a:pt x="259060" y="54954"/>
                    <a:pt x="255025" y="64624"/>
                  </a:cubicBezTo>
                  <a:cubicBezTo>
                    <a:pt x="242921" y="96049"/>
                    <a:pt x="212256" y="116999"/>
                    <a:pt x="179171" y="116999"/>
                  </a:cubicBezTo>
                  <a:cubicBezTo>
                    <a:pt x="168680" y="116999"/>
                    <a:pt x="158997" y="115387"/>
                    <a:pt x="150120" y="111359"/>
                  </a:cubicBezTo>
                  <a:cubicBezTo>
                    <a:pt x="139629" y="107330"/>
                    <a:pt x="129946" y="101689"/>
                    <a:pt x="121876" y="93631"/>
                  </a:cubicBezTo>
                  <a:cubicBezTo>
                    <a:pt x="109772" y="103301"/>
                    <a:pt x="99281" y="114582"/>
                    <a:pt x="88791" y="127474"/>
                  </a:cubicBezTo>
                  <a:cubicBezTo>
                    <a:pt x="96860" y="134726"/>
                    <a:pt x="103316" y="143590"/>
                    <a:pt x="107351" y="153259"/>
                  </a:cubicBezTo>
                  <a:cubicBezTo>
                    <a:pt x="116228" y="172598"/>
                    <a:pt x="117034" y="195160"/>
                    <a:pt x="108965" y="215304"/>
                  </a:cubicBezTo>
                  <a:cubicBezTo>
                    <a:pt x="100895" y="235448"/>
                    <a:pt x="86370" y="251564"/>
                    <a:pt x="66196" y="260427"/>
                  </a:cubicBezTo>
                  <a:cubicBezTo>
                    <a:pt x="55705" y="265262"/>
                    <a:pt x="44408" y="267679"/>
                    <a:pt x="33110" y="267679"/>
                  </a:cubicBezTo>
                  <a:cubicBezTo>
                    <a:pt x="31496" y="282989"/>
                    <a:pt x="32303" y="299105"/>
                    <a:pt x="33917" y="314414"/>
                  </a:cubicBezTo>
                  <a:cubicBezTo>
                    <a:pt x="44408" y="313609"/>
                    <a:pt x="55705" y="316026"/>
                    <a:pt x="65389" y="320055"/>
                  </a:cubicBezTo>
                  <a:cubicBezTo>
                    <a:pt x="85563" y="327307"/>
                    <a:pt x="101702" y="342617"/>
                    <a:pt x="110579" y="362761"/>
                  </a:cubicBezTo>
                  <a:cubicBezTo>
                    <a:pt x="119455" y="382100"/>
                    <a:pt x="120262" y="404661"/>
                    <a:pt x="112193" y="424806"/>
                  </a:cubicBezTo>
                  <a:cubicBezTo>
                    <a:pt x="108158" y="435281"/>
                    <a:pt x="101702" y="444950"/>
                    <a:pt x="93633" y="453008"/>
                  </a:cubicBezTo>
                  <a:cubicBezTo>
                    <a:pt x="104123" y="465095"/>
                    <a:pt x="115421" y="476375"/>
                    <a:pt x="127525" y="486045"/>
                  </a:cubicBezTo>
                  <a:cubicBezTo>
                    <a:pt x="134788" y="477987"/>
                    <a:pt x="143664" y="471541"/>
                    <a:pt x="154155" y="467512"/>
                  </a:cubicBezTo>
                  <a:cubicBezTo>
                    <a:pt x="164645" y="462677"/>
                    <a:pt x="175943" y="460260"/>
                    <a:pt x="187240" y="460260"/>
                  </a:cubicBezTo>
                  <a:cubicBezTo>
                    <a:pt x="219519" y="460260"/>
                    <a:pt x="248569" y="478793"/>
                    <a:pt x="261481" y="508606"/>
                  </a:cubicBezTo>
                  <a:cubicBezTo>
                    <a:pt x="266323" y="519082"/>
                    <a:pt x="268743" y="530362"/>
                    <a:pt x="268743" y="541643"/>
                  </a:cubicBezTo>
                  <a:cubicBezTo>
                    <a:pt x="284076" y="543255"/>
                    <a:pt x="300215" y="543255"/>
                    <a:pt x="315547" y="541643"/>
                  </a:cubicBezTo>
                  <a:cubicBezTo>
                    <a:pt x="315547" y="530362"/>
                    <a:pt x="317161" y="519082"/>
                    <a:pt x="321196" y="508606"/>
                  </a:cubicBezTo>
                  <a:cubicBezTo>
                    <a:pt x="333300" y="477987"/>
                    <a:pt x="363965" y="457037"/>
                    <a:pt x="397050" y="457037"/>
                  </a:cubicBezTo>
                  <a:cubicBezTo>
                    <a:pt x="406734" y="457037"/>
                    <a:pt x="417224" y="458648"/>
                    <a:pt x="426101" y="461871"/>
                  </a:cubicBezTo>
                  <a:cubicBezTo>
                    <a:pt x="437399" y="466706"/>
                    <a:pt x="446275" y="472347"/>
                    <a:pt x="454345" y="481210"/>
                  </a:cubicBezTo>
                  <a:cubicBezTo>
                    <a:pt x="466449" y="470735"/>
                    <a:pt x="477747" y="459454"/>
                    <a:pt x="487430" y="446562"/>
                  </a:cubicBezTo>
                  <a:cubicBezTo>
                    <a:pt x="479361" y="439310"/>
                    <a:pt x="472905" y="430446"/>
                    <a:pt x="468870" y="420777"/>
                  </a:cubicBezTo>
                  <a:cubicBezTo>
                    <a:pt x="450310" y="379682"/>
                    <a:pt x="468870" y="331336"/>
                    <a:pt x="510025" y="313609"/>
                  </a:cubicBezTo>
                  <a:cubicBezTo>
                    <a:pt x="520516" y="308774"/>
                    <a:pt x="531006" y="306357"/>
                    <a:pt x="543111" y="306357"/>
                  </a:cubicBezTo>
                  <a:cubicBezTo>
                    <a:pt x="543918" y="290241"/>
                    <a:pt x="543918" y="274931"/>
                    <a:pt x="541497" y="258816"/>
                  </a:cubicBezTo>
                  <a:cubicBezTo>
                    <a:pt x="531006" y="259622"/>
                    <a:pt x="520516" y="258010"/>
                    <a:pt x="510832" y="253981"/>
                  </a:cubicBezTo>
                  <a:cubicBezTo>
                    <a:pt x="468870" y="237866"/>
                    <a:pt x="447889" y="190325"/>
                    <a:pt x="464028" y="149230"/>
                  </a:cubicBezTo>
                  <a:cubicBezTo>
                    <a:pt x="468063" y="138755"/>
                    <a:pt x="473712" y="129086"/>
                    <a:pt x="481781" y="121028"/>
                  </a:cubicBezTo>
                  <a:cubicBezTo>
                    <a:pt x="471291" y="108941"/>
                    <a:pt x="459993" y="98466"/>
                    <a:pt x="447889" y="88797"/>
                  </a:cubicBezTo>
                  <a:cubicBezTo>
                    <a:pt x="440626" y="96049"/>
                    <a:pt x="431750" y="102495"/>
                    <a:pt x="422066" y="106524"/>
                  </a:cubicBezTo>
                  <a:cubicBezTo>
                    <a:pt x="411576" y="111359"/>
                    <a:pt x="400278" y="113776"/>
                    <a:pt x="388981" y="113776"/>
                  </a:cubicBezTo>
                  <a:cubicBezTo>
                    <a:pt x="356702" y="113776"/>
                    <a:pt x="327652" y="94437"/>
                    <a:pt x="314740" y="65429"/>
                  </a:cubicBezTo>
                  <a:cubicBezTo>
                    <a:pt x="309898" y="54954"/>
                    <a:pt x="307478" y="44479"/>
                    <a:pt x="307478" y="33198"/>
                  </a:cubicBezTo>
                  <a:close/>
                  <a:moveTo>
                    <a:pt x="327652" y="2579"/>
                  </a:moveTo>
                  <a:cubicBezTo>
                    <a:pt x="331686" y="3385"/>
                    <a:pt x="335721" y="5802"/>
                    <a:pt x="338142" y="9831"/>
                  </a:cubicBezTo>
                  <a:cubicBezTo>
                    <a:pt x="340563" y="13054"/>
                    <a:pt x="341370" y="17889"/>
                    <a:pt x="340563" y="21917"/>
                  </a:cubicBezTo>
                  <a:cubicBezTo>
                    <a:pt x="338949" y="32392"/>
                    <a:pt x="339756" y="42868"/>
                    <a:pt x="343791" y="52537"/>
                  </a:cubicBezTo>
                  <a:cubicBezTo>
                    <a:pt x="351861" y="70264"/>
                    <a:pt x="369614" y="81545"/>
                    <a:pt x="388981" y="81545"/>
                  </a:cubicBezTo>
                  <a:cubicBezTo>
                    <a:pt x="395436" y="81545"/>
                    <a:pt x="402699" y="79933"/>
                    <a:pt x="409155" y="76710"/>
                  </a:cubicBezTo>
                  <a:cubicBezTo>
                    <a:pt x="418031" y="72681"/>
                    <a:pt x="425294" y="66235"/>
                    <a:pt x="430943" y="57372"/>
                  </a:cubicBezTo>
                  <a:cubicBezTo>
                    <a:pt x="433364" y="54148"/>
                    <a:pt x="437399" y="50925"/>
                    <a:pt x="441433" y="50120"/>
                  </a:cubicBezTo>
                  <a:cubicBezTo>
                    <a:pt x="445468" y="49314"/>
                    <a:pt x="450310" y="50120"/>
                    <a:pt x="454345" y="52537"/>
                  </a:cubicBezTo>
                  <a:cubicBezTo>
                    <a:pt x="477747" y="69458"/>
                    <a:pt x="499535" y="90408"/>
                    <a:pt x="517288" y="113776"/>
                  </a:cubicBezTo>
                  <a:cubicBezTo>
                    <a:pt x="519709" y="116999"/>
                    <a:pt x="520516" y="121834"/>
                    <a:pt x="519709" y="125863"/>
                  </a:cubicBezTo>
                  <a:cubicBezTo>
                    <a:pt x="519709" y="130697"/>
                    <a:pt x="516481" y="134726"/>
                    <a:pt x="513253" y="137143"/>
                  </a:cubicBezTo>
                  <a:cubicBezTo>
                    <a:pt x="504376" y="142784"/>
                    <a:pt x="497114" y="150842"/>
                    <a:pt x="493886" y="160511"/>
                  </a:cubicBezTo>
                  <a:cubicBezTo>
                    <a:pt x="484202" y="185490"/>
                    <a:pt x="497114" y="214498"/>
                    <a:pt x="522130" y="224167"/>
                  </a:cubicBezTo>
                  <a:cubicBezTo>
                    <a:pt x="531813" y="227391"/>
                    <a:pt x="541497" y="228196"/>
                    <a:pt x="551987" y="225779"/>
                  </a:cubicBezTo>
                  <a:cubicBezTo>
                    <a:pt x="556022" y="224167"/>
                    <a:pt x="560864" y="224973"/>
                    <a:pt x="564092" y="227391"/>
                  </a:cubicBezTo>
                  <a:cubicBezTo>
                    <a:pt x="568126" y="229808"/>
                    <a:pt x="570547" y="233837"/>
                    <a:pt x="571354" y="238671"/>
                  </a:cubicBezTo>
                  <a:cubicBezTo>
                    <a:pt x="576196" y="267679"/>
                    <a:pt x="577003" y="296687"/>
                    <a:pt x="572968" y="326501"/>
                  </a:cubicBezTo>
                  <a:cubicBezTo>
                    <a:pt x="572161" y="330530"/>
                    <a:pt x="569740" y="334559"/>
                    <a:pt x="566513" y="336976"/>
                  </a:cubicBezTo>
                  <a:cubicBezTo>
                    <a:pt x="562478" y="339393"/>
                    <a:pt x="558443" y="341005"/>
                    <a:pt x="553601" y="339393"/>
                  </a:cubicBezTo>
                  <a:cubicBezTo>
                    <a:pt x="543111" y="337782"/>
                    <a:pt x="532620" y="338588"/>
                    <a:pt x="522937" y="342617"/>
                  </a:cubicBezTo>
                  <a:cubicBezTo>
                    <a:pt x="498728" y="353897"/>
                    <a:pt x="487430" y="382905"/>
                    <a:pt x="497921" y="407884"/>
                  </a:cubicBezTo>
                  <a:cubicBezTo>
                    <a:pt x="501956" y="416748"/>
                    <a:pt x="509218" y="424806"/>
                    <a:pt x="518095" y="429640"/>
                  </a:cubicBezTo>
                  <a:cubicBezTo>
                    <a:pt x="522130" y="432058"/>
                    <a:pt x="524550" y="436087"/>
                    <a:pt x="526164" y="440116"/>
                  </a:cubicBezTo>
                  <a:cubicBezTo>
                    <a:pt x="526971" y="444950"/>
                    <a:pt x="526164" y="448979"/>
                    <a:pt x="522937" y="453008"/>
                  </a:cubicBezTo>
                  <a:cubicBezTo>
                    <a:pt x="505990" y="477181"/>
                    <a:pt x="485816" y="498937"/>
                    <a:pt x="461607" y="516664"/>
                  </a:cubicBezTo>
                  <a:cubicBezTo>
                    <a:pt x="458380" y="519082"/>
                    <a:pt x="453538" y="520693"/>
                    <a:pt x="449503" y="519082"/>
                  </a:cubicBezTo>
                  <a:cubicBezTo>
                    <a:pt x="444661" y="518276"/>
                    <a:pt x="440626" y="515858"/>
                    <a:pt x="438205" y="511830"/>
                  </a:cubicBezTo>
                  <a:cubicBezTo>
                    <a:pt x="432557" y="502966"/>
                    <a:pt x="424487" y="495714"/>
                    <a:pt x="414804" y="492491"/>
                  </a:cubicBezTo>
                  <a:cubicBezTo>
                    <a:pt x="409155" y="490074"/>
                    <a:pt x="403506" y="489268"/>
                    <a:pt x="397050" y="489268"/>
                  </a:cubicBezTo>
                  <a:cubicBezTo>
                    <a:pt x="376876" y="489268"/>
                    <a:pt x="358316" y="501355"/>
                    <a:pt x="351054" y="520693"/>
                  </a:cubicBezTo>
                  <a:cubicBezTo>
                    <a:pt x="347826" y="530362"/>
                    <a:pt x="347019" y="540838"/>
                    <a:pt x="349440" y="550507"/>
                  </a:cubicBezTo>
                  <a:cubicBezTo>
                    <a:pt x="351054" y="555342"/>
                    <a:pt x="350247" y="559370"/>
                    <a:pt x="347826" y="563399"/>
                  </a:cubicBezTo>
                  <a:cubicBezTo>
                    <a:pt x="345405" y="567428"/>
                    <a:pt x="341370" y="569845"/>
                    <a:pt x="336528" y="570651"/>
                  </a:cubicBezTo>
                  <a:cubicBezTo>
                    <a:pt x="321196" y="573874"/>
                    <a:pt x="304250" y="574680"/>
                    <a:pt x="288110" y="574680"/>
                  </a:cubicBezTo>
                  <a:cubicBezTo>
                    <a:pt x="275199" y="574680"/>
                    <a:pt x="261481" y="573874"/>
                    <a:pt x="248569" y="572263"/>
                  </a:cubicBezTo>
                  <a:cubicBezTo>
                    <a:pt x="243728" y="571457"/>
                    <a:pt x="239693" y="569040"/>
                    <a:pt x="237272" y="565011"/>
                  </a:cubicBezTo>
                  <a:cubicBezTo>
                    <a:pt x="234851" y="561788"/>
                    <a:pt x="234044" y="556953"/>
                    <a:pt x="234851" y="552924"/>
                  </a:cubicBezTo>
                  <a:cubicBezTo>
                    <a:pt x="237272" y="542449"/>
                    <a:pt x="236465" y="531168"/>
                    <a:pt x="232430" y="521499"/>
                  </a:cubicBezTo>
                  <a:cubicBezTo>
                    <a:pt x="224360" y="503772"/>
                    <a:pt x="206607" y="492491"/>
                    <a:pt x="187240" y="492491"/>
                  </a:cubicBezTo>
                  <a:cubicBezTo>
                    <a:pt x="179978" y="492491"/>
                    <a:pt x="173522" y="494103"/>
                    <a:pt x="167066" y="496520"/>
                  </a:cubicBezTo>
                  <a:cubicBezTo>
                    <a:pt x="157383" y="500549"/>
                    <a:pt x="150120" y="507801"/>
                    <a:pt x="144471" y="516664"/>
                  </a:cubicBezTo>
                  <a:cubicBezTo>
                    <a:pt x="142050" y="520693"/>
                    <a:pt x="138822" y="523916"/>
                    <a:pt x="133981" y="524722"/>
                  </a:cubicBezTo>
                  <a:cubicBezTo>
                    <a:pt x="129946" y="525528"/>
                    <a:pt x="125104" y="524722"/>
                    <a:pt x="121069" y="522305"/>
                  </a:cubicBezTo>
                  <a:cubicBezTo>
                    <a:pt x="96860" y="504578"/>
                    <a:pt x="75879" y="484433"/>
                    <a:pt x="58126" y="460260"/>
                  </a:cubicBezTo>
                  <a:cubicBezTo>
                    <a:pt x="54898" y="457037"/>
                    <a:pt x="54091" y="452202"/>
                    <a:pt x="54898" y="448173"/>
                  </a:cubicBezTo>
                  <a:cubicBezTo>
                    <a:pt x="55705" y="443339"/>
                    <a:pt x="58126" y="439310"/>
                    <a:pt x="62161" y="436892"/>
                  </a:cubicBezTo>
                  <a:cubicBezTo>
                    <a:pt x="71845" y="431252"/>
                    <a:pt x="78300" y="423194"/>
                    <a:pt x="82335" y="413525"/>
                  </a:cubicBezTo>
                  <a:cubicBezTo>
                    <a:pt x="87177" y="400632"/>
                    <a:pt x="86370" y="387740"/>
                    <a:pt x="81528" y="375653"/>
                  </a:cubicBezTo>
                  <a:cubicBezTo>
                    <a:pt x="75879" y="363567"/>
                    <a:pt x="66196" y="354703"/>
                    <a:pt x="54091" y="349869"/>
                  </a:cubicBezTo>
                  <a:cubicBezTo>
                    <a:pt x="44408" y="345840"/>
                    <a:pt x="33917" y="345840"/>
                    <a:pt x="24234" y="348257"/>
                  </a:cubicBezTo>
                  <a:cubicBezTo>
                    <a:pt x="19392" y="349063"/>
                    <a:pt x="15357" y="349063"/>
                    <a:pt x="11322" y="346645"/>
                  </a:cubicBezTo>
                  <a:cubicBezTo>
                    <a:pt x="7288" y="343422"/>
                    <a:pt x="4867" y="340199"/>
                    <a:pt x="4060" y="335365"/>
                  </a:cubicBezTo>
                  <a:cubicBezTo>
                    <a:pt x="-782" y="306357"/>
                    <a:pt x="-1589" y="276543"/>
                    <a:pt x="3253" y="247535"/>
                  </a:cubicBezTo>
                  <a:cubicBezTo>
                    <a:pt x="3253" y="242700"/>
                    <a:pt x="5674" y="238671"/>
                    <a:pt x="9708" y="236254"/>
                  </a:cubicBezTo>
                  <a:cubicBezTo>
                    <a:pt x="13743" y="233837"/>
                    <a:pt x="17778" y="233031"/>
                    <a:pt x="22620" y="233837"/>
                  </a:cubicBezTo>
                  <a:cubicBezTo>
                    <a:pt x="33110" y="236254"/>
                    <a:pt x="43601" y="235448"/>
                    <a:pt x="53284" y="230614"/>
                  </a:cubicBezTo>
                  <a:cubicBezTo>
                    <a:pt x="65389" y="225779"/>
                    <a:pt x="74265" y="216110"/>
                    <a:pt x="79107" y="204023"/>
                  </a:cubicBezTo>
                  <a:cubicBezTo>
                    <a:pt x="83949" y="191131"/>
                    <a:pt x="83142" y="178238"/>
                    <a:pt x="78300" y="166152"/>
                  </a:cubicBezTo>
                  <a:cubicBezTo>
                    <a:pt x="73459" y="157288"/>
                    <a:pt x="67003" y="149230"/>
                    <a:pt x="58126" y="144395"/>
                  </a:cubicBezTo>
                  <a:cubicBezTo>
                    <a:pt x="54091" y="141978"/>
                    <a:pt x="51671" y="137949"/>
                    <a:pt x="50864" y="133920"/>
                  </a:cubicBezTo>
                  <a:cubicBezTo>
                    <a:pt x="50057" y="129086"/>
                    <a:pt x="50864" y="124251"/>
                    <a:pt x="53284" y="121028"/>
                  </a:cubicBezTo>
                  <a:cubicBezTo>
                    <a:pt x="70231" y="96855"/>
                    <a:pt x="91212" y="75904"/>
                    <a:pt x="114614" y="58177"/>
                  </a:cubicBezTo>
                  <a:cubicBezTo>
                    <a:pt x="118648" y="55760"/>
                    <a:pt x="122683" y="54148"/>
                    <a:pt x="127525" y="54954"/>
                  </a:cubicBezTo>
                  <a:cubicBezTo>
                    <a:pt x="131560" y="55760"/>
                    <a:pt x="135595" y="58177"/>
                    <a:pt x="138015" y="62206"/>
                  </a:cubicBezTo>
                  <a:cubicBezTo>
                    <a:pt x="143664" y="71070"/>
                    <a:pt x="151734" y="77516"/>
                    <a:pt x="161417" y="81545"/>
                  </a:cubicBezTo>
                  <a:cubicBezTo>
                    <a:pt x="167066" y="83962"/>
                    <a:pt x="172715" y="84768"/>
                    <a:pt x="179171" y="84768"/>
                  </a:cubicBezTo>
                  <a:cubicBezTo>
                    <a:pt x="199345" y="84768"/>
                    <a:pt x="217905" y="71876"/>
                    <a:pt x="225167" y="53343"/>
                  </a:cubicBezTo>
                  <a:cubicBezTo>
                    <a:pt x="228395" y="43673"/>
                    <a:pt x="229202" y="34004"/>
                    <a:pt x="226781" y="24335"/>
                  </a:cubicBezTo>
                  <a:cubicBezTo>
                    <a:pt x="225974" y="19500"/>
                    <a:pt x="226781" y="14665"/>
                    <a:pt x="229202" y="11442"/>
                  </a:cubicBezTo>
                  <a:cubicBezTo>
                    <a:pt x="231623" y="7413"/>
                    <a:pt x="235658" y="4996"/>
                    <a:pt x="239693" y="4190"/>
                  </a:cubicBezTo>
                  <a:cubicBezTo>
                    <a:pt x="268743" y="-644"/>
                    <a:pt x="297794" y="-1450"/>
                    <a:pt x="327652" y="2579"/>
                  </a:cubicBezTo>
                  <a:close/>
                </a:path>
              </a:pathLst>
            </a:custGeom>
            <a:solidFill>
              <a:srgbClr val="014598"/>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115" name="组合 114"/>
          <p:cNvGrpSpPr/>
          <p:nvPr/>
        </p:nvGrpSpPr>
        <p:grpSpPr>
          <a:xfrm>
            <a:off x="1095591" y="4322817"/>
            <a:ext cx="1403277" cy="2034284"/>
            <a:chOff x="3444900" y="2380822"/>
            <a:chExt cx="1403277" cy="2034284"/>
          </a:xfrm>
        </p:grpSpPr>
        <p:sp>
          <p:nvSpPr>
            <p:cNvPr id="116" name="任意多边形: 形状 115"/>
            <p:cNvSpPr/>
            <p:nvPr/>
          </p:nvSpPr>
          <p:spPr>
            <a:xfrm>
              <a:off x="3444900" y="2380822"/>
              <a:ext cx="1403277" cy="2034284"/>
            </a:xfrm>
            <a:custGeom>
              <a:avLst/>
              <a:gdLst>
                <a:gd name="connsiteX0" fmla="*/ 386135 w 1403277"/>
                <a:gd name="connsiteY0" fmla="*/ 0 h 2034284"/>
                <a:gd name="connsiteX1" fmla="*/ 1403277 w 1403277"/>
                <a:gd name="connsiteY1" fmla="*/ 1017142 h 2034284"/>
                <a:gd name="connsiteX2" fmla="*/ 386135 w 1403277"/>
                <a:gd name="connsiteY2" fmla="*/ 2034284 h 2034284"/>
                <a:gd name="connsiteX3" fmla="*/ 0 w 1403277"/>
                <a:gd name="connsiteY3" fmla="*/ 1648149 h 2034284"/>
                <a:gd name="connsiteX4" fmla="*/ 631007 w 1403277"/>
                <a:gd name="connsiteY4" fmla="*/ 1017142 h 2034284"/>
                <a:gd name="connsiteX5" fmla="*/ 0 w 1403277"/>
                <a:gd name="connsiteY5" fmla="*/ 386135 h 2034284"/>
                <a:gd name="connsiteX6" fmla="*/ 386135 w 1403277"/>
                <a:gd name="connsiteY6" fmla="*/ 0 h 203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277" h="2034284">
                  <a:moveTo>
                    <a:pt x="386135" y="0"/>
                  </a:moveTo>
                  <a:lnTo>
                    <a:pt x="1403277" y="1017142"/>
                  </a:lnTo>
                  <a:lnTo>
                    <a:pt x="386135" y="2034284"/>
                  </a:lnTo>
                  <a:lnTo>
                    <a:pt x="0" y="1648149"/>
                  </a:lnTo>
                  <a:lnTo>
                    <a:pt x="631007" y="1017142"/>
                  </a:lnTo>
                  <a:lnTo>
                    <a:pt x="0" y="386135"/>
                  </a:lnTo>
                  <a:lnTo>
                    <a:pt x="386135" y="0"/>
                  </a:lnTo>
                  <a:close/>
                </a:path>
              </a:pathLst>
            </a:custGeom>
            <a:solidFill>
              <a:srgbClr val="014598"/>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7" name="椭圆 103"/>
            <p:cNvSpPr/>
            <p:nvPr/>
          </p:nvSpPr>
          <p:spPr>
            <a:xfrm>
              <a:off x="4194754" y="3195285"/>
              <a:ext cx="417941" cy="40535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60" name="组合 59"/>
          <p:cNvGrpSpPr/>
          <p:nvPr/>
        </p:nvGrpSpPr>
        <p:grpSpPr>
          <a:xfrm>
            <a:off x="8090973" y="1691080"/>
            <a:ext cx="2625725" cy="2143984"/>
            <a:chOff x="6636860" y="3264156"/>
            <a:chExt cx="3886881" cy="2143984"/>
          </a:xfrm>
        </p:grpSpPr>
        <p:sp>
          <p:nvSpPr>
            <p:cNvPr id="61" name="矩形 60"/>
            <p:cNvSpPr/>
            <p:nvPr/>
          </p:nvSpPr>
          <p:spPr bwMode="auto">
            <a:xfrm>
              <a:off x="6698155" y="3808575"/>
              <a:ext cx="3825586" cy="1599565"/>
            </a:xfrm>
            <a:prstGeom prst="rect">
              <a:avLst/>
            </a:prstGeom>
          </p:spPr>
          <p:txBody>
            <a:bodyPr wrap="square">
              <a:spAutoFit/>
              <a:scene3d>
                <a:camera prst="orthographicFront"/>
                <a:lightRig rig="threePt" dir="t"/>
              </a:scene3d>
              <a:sp3d contourW="12700"/>
            </a:bodyPr>
            <a:lstStyle/>
            <a:p>
              <a:pPr algn="l">
                <a:defRPr/>
              </a:pPr>
              <a:r>
                <a:rPr lang="en-US" altLang="zh-CN" sz="14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差异编程是一种编程范式，其中的程序是完全可差异的。用可微编程范式编写的算法可以自动区分，这对DL社区很有吸引力。许多编译器项目都采用了可微编程，</a:t>
              </a: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但</a:t>
              </a:r>
              <a:r>
                <a:rPr lang="en-US" altLang="zh-CN" sz="14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现有的DL编译器几乎不支持差分编程。</a:t>
              </a:r>
              <a:endParaRPr lang="en-US" altLang="zh-CN" sz="14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PA-文本框 8"/>
            <p:cNvSpPr txBox="1"/>
            <p:nvPr>
              <p:custDataLst>
                <p:tags r:id="rId3"/>
              </p:custDataLst>
            </p:nvPr>
          </p:nvSpPr>
          <p:spPr>
            <a:xfrm>
              <a:off x="6636860" y="3264156"/>
              <a:ext cx="2075510" cy="460375"/>
            </a:xfrm>
            <a:prstGeom prst="rect">
              <a:avLst/>
            </a:prstGeom>
            <a:noFill/>
          </p:spPr>
          <p:txBody>
            <a:bodyPr wrap="none" rtlCol="0">
              <a:spAutoFit/>
              <a:scene3d>
                <a:camera prst="orthographicFront"/>
                <a:lightRig rig="threePt" dir="t"/>
              </a:scene3d>
              <a:sp3d contourW="12700"/>
            </a:bodyPr>
            <a:lstStyle/>
            <a:p>
              <a:pPr algn="r"/>
              <a:r>
                <a:rPr lang="en-US" altLang="zh-CN" sz="2400">
                  <a:solidFill>
                    <a:schemeClr val="tx1">
                      <a:lumMod val="65000"/>
                      <a:lumOff val="35000"/>
                    </a:schemeClr>
                  </a:solidFill>
                  <a:latin typeface="微软雅黑" panose="020B0503020204020204" pitchFamily="34" charset="-122"/>
                  <a:ea typeface="微软雅黑" panose="020B0503020204020204" pitchFamily="34" charset="-122"/>
                  <a:sym typeface="+mn-ea"/>
                </a:rPr>
                <a:t>差异编程</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grpSp>
        <p:nvGrpSpPr>
          <p:cNvPr id="66" name="组合 65"/>
          <p:cNvGrpSpPr/>
          <p:nvPr/>
        </p:nvGrpSpPr>
        <p:grpSpPr>
          <a:xfrm>
            <a:off x="3004820" y="1671320"/>
            <a:ext cx="2463800" cy="2294890"/>
            <a:chOff x="6453234" y="3444496"/>
            <a:chExt cx="3242044" cy="2294890"/>
          </a:xfrm>
        </p:grpSpPr>
        <p:sp>
          <p:nvSpPr>
            <p:cNvPr id="67" name="矩形 66"/>
            <p:cNvSpPr/>
            <p:nvPr/>
          </p:nvSpPr>
          <p:spPr bwMode="auto">
            <a:xfrm>
              <a:off x="6453234" y="3924556"/>
              <a:ext cx="3242044" cy="1814830"/>
            </a:xfrm>
            <a:prstGeom prst="rect">
              <a:avLst/>
            </a:prstGeom>
          </p:spPr>
          <p:txBody>
            <a:bodyPr wrap="square">
              <a:spAutoFit/>
              <a:scene3d>
                <a:camera prst="orthographicFront"/>
                <a:lightRig rig="threePt" dir="t"/>
              </a:scene3d>
              <a:sp3d contourW="12700"/>
            </a:bodyPr>
            <a:lstStyle/>
            <a:p>
              <a:pPr>
                <a:defRPr/>
              </a:pPr>
              <a:r>
                <a:rPr lang="en-US" altLang="zh-CN" sz="14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提倡统一现有DL编译器的优化，以便重用每个DL编译器中采用的最佳实践。此外，跨DL编译器的统一优化可以积累强大的力量来影响通用和专用DL加速器的设计，并为DL编译器和硬件的高效协同设计提供环境。</a:t>
              </a:r>
              <a:endParaRPr lang="en-US" altLang="zh-CN" sz="14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PA-文本框 8"/>
            <p:cNvSpPr txBox="1"/>
            <p:nvPr>
              <p:custDataLst>
                <p:tags r:id="rId4"/>
              </p:custDataLst>
            </p:nvPr>
          </p:nvSpPr>
          <p:spPr>
            <a:xfrm>
              <a:off x="6456576" y="3444496"/>
              <a:ext cx="2075510" cy="460375"/>
            </a:xfrm>
            <a:prstGeom prst="rect">
              <a:avLst/>
            </a:prstGeom>
            <a:noFill/>
          </p:spPr>
          <p:txBody>
            <a:bodyPr wrap="square" rtlCol="0">
              <a:spAutoFit/>
              <a:scene3d>
                <a:camera prst="orthographicFront"/>
                <a:lightRig rig="threePt" dir="t"/>
              </a:scene3d>
              <a:sp3d contourW="12700"/>
            </a:bodyPr>
            <a:lstStyle/>
            <a:p>
              <a:pPr algn="l"/>
              <a:r>
                <a:rPr lang="zh-CN" altLang="en-US" sz="2400" dirty="0">
                  <a:latin typeface="微软雅黑" panose="020B0503020204020204" pitchFamily="34" charset="-122"/>
                  <a:ea typeface="微软雅黑" panose="020B0503020204020204" pitchFamily="34" charset="-122"/>
                </a:rPr>
                <a:t>统一优化</a:t>
              </a:r>
              <a:endParaRPr lang="zh-CN" altLang="en-US" sz="2400" dirty="0">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3007360" y="4424680"/>
            <a:ext cx="2463800" cy="1957705"/>
            <a:chOff x="6456576" y="3444496"/>
            <a:chExt cx="3242044" cy="1957705"/>
          </a:xfrm>
        </p:grpSpPr>
        <p:sp>
          <p:nvSpPr>
            <p:cNvPr id="5" name="矩形 4"/>
            <p:cNvSpPr/>
            <p:nvPr/>
          </p:nvSpPr>
          <p:spPr bwMode="auto">
            <a:xfrm>
              <a:off x="6456576" y="4018536"/>
              <a:ext cx="3242044" cy="1383665"/>
            </a:xfrm>
            <a:prstGeom prst="rect">
              <a:avLst/>
            </a:prstGeom>
          </p:spPr>
          <p:txBody>
            <a:bodyPr wrap="square">
              <a:spAutoFit/>
              <a:scene3d>
                <a:camera prst="orthographicFront"/>
                <a:lightRig rig="threePt" dir="t"/>
              </a:scene3d>
              <a:sp3d contourW="12700"/>
            </a:bodyPr>
            <a:p>
              <a:pPr>
                <a:defRPr/>
              </a:pPr>
              <a:r>
                <a:rPr lang="en-US" altLang="zh-CN" sz="14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为了保护边缘云系统中的隐私，现有方法[建议在中间结果中添加具有特殊统计特性的噪声，以降低攻击者任务的准确性，而不会严重降低用户任务的准确性。</a:t>
              </a:r>
              <a:endParaRPr lang="en-US" altLang="zh-CN" sz="14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PA-文本框 8"/>
            <p:cNvSpPr txBox="1"/>
            <p:nvPr>
              <p:custDataLst>
                <p:tags r:id="rId5"/>
              </p:custDataLst>
            </p:nvPr>
          </p:nvSpPr>
          <p:spPr>
            <a:xfrm>
              <a:off x="6456576" y="3444496"/>
              <a:ext cx="2075510" cy="460375"/>
            </a:xfrm>
            <a:prstGeom prst="rect">
              <a:avLst/>
            </a:prstGeom>
            <a:noFill/>
          </p:spPr>
          <p:txBody>
            <a:bodyPr wrap="square" rtlCol="0">
              <a:spAutoFit/>
              <a:scene3d>
                <a:camera prst="orthographicFront"/>
                <a:lightRig rig="threePt" dir="t"/>
              </a:scene3d>
              <a:sp3d contourW="12700"/>
            </a:bodyPr>
            <a:p>
              <a:pPr algn="l"/>
              <a:r>
                <a:rPr lang="zh-CN" altLang="en-US" sz="2400" dirty="0">
                  <a:latin typeface="微软雅黑" panose="020B0503020204020204" pitchFamily="34" charset="-122"/>
                  <a:ea typeface="微软雅黑" panose="020B0503020204020204" pitchFamily="34" charset="-122"/>
                </a:rPr>
                <a:t>隐私保护</a:t>
              </a:r>
              <a:endParaRPr lang="zh-CN" altLang="en-US" sz="2400"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132445" y="4361180"/>
            <a:ext cx="2463800" cy="2388870"/>
            <a:chOff x="6456576" y="3444496"/>
            <a:chExt cx="3242044" cy="2388870"/>
          </a:xfrm>
        </p:grpSpPr>
        <p:sp>
          <p:nvSpPr>
            <p:cNvPr id="21" name="矩形 20"/>
            <p:cNvSpPr/>
            <p:nvPr/>
          </p:nvSpPr>
          <p:spPr bwMode="auto">
            <a:xfrm>
              <a:off x="6456576" y="4018536"/>
              <a:ext cx="3242044" cy="1814830"/>
            </a:xfrm>
            <a:prstGeom prst="rect">
              <a:avLst/>
            </a:prstGeom>
          </p:spPr>
          <p:txBody>
            <a:bodyPr wrap="square">
              <a:spAutoFit/>
              <a:scene3d>
                <a:camera prst="orthographicFront"/>
                <a:lightRig rig="threePt" dir="t"/>
              </a:scene3d>
              <a:sp3d contourW="12700"/>
            </a:bodyPr>
            <a:p>
              <a:pPr>
                <a:defRPr/>
              </a:pPr>
              <a:r>
                <a:rPr lang="en-US" altLang="zh-CN" sz="14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当前的DL编译器主要致力于有效地将DL模型部署到不同的硬件上，从而选择推理作为主要的优化目标。然而，扩展DL编译器支持模型训练的能力将带来大量研究机会，如梯度算子优化和高阶自动微分。</a:t>
              </a:r>
              <a:endParaRPr lang="en-US" altLang="zh-CN" sz="14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PA-文本框 8"/>
            <p:cNvSpPr txBox="1"/>
            <p:nvPr>
              <p:custDataLst>
                <p:tags r:id="rId6"/>
              </p:custDataLst>
            </p:nvPr>
          </p:nvSpPr>
          <p:spPr>
            <a:xfrm>
              <a:off x="6456576" y="3444496"/>
              <a:ext cx="2075510" cy="460375"/>
            </a:xfrm>
            <a:prstGeom prst="rect">
              <a:avLst/>
            </a:prstGeom>
            <a:noFill/>
          </p:spPr>
          <p:txBody>
            <a:bodyPr wrap="square" rtlCol="0">
              <a:spAutoFit/>
              <a:scene3d>
                <a:camera prst="orthographicFront"/>
                <a:lightRig rig="threePt" dir="t"/>
              </a:scene3d>
              <a:sp3d contourW="12700"/>
            </a:bodyPr>
            <a:p>
              <a:pPr algn="l"/>
              <a:r>
                <a:rPr lang="zh-CN" altLang="en-US" sz="2400" dirty="0">
                  <a:latin typeface="微软雅黑" panose="020B0503020204020204" pitchFamily="34" charset="-122"/>
                  <a:ea typeface="微软雅黑" panose="020B0503020204020204" pitchFamily="34" charset="-122"/>
                </a:rPr>
                <a:t>培训支持</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9" name="PA-组合 11"/>
          <p:cNvGrpSpPr/>
          <p:nvPr/>
        </p:nvGrpSpPr>
        <p:grpSpPr>
          <a:xfrm>
            <a:off x="3049270" y="2323276"/>
            <a:ext cx="2162163" cy="1009650"/>
            <a:chOff x="1454150" y="2419350"/>
            <a:chExt cx="2162163" cy="1009650"/>
          </a:xfrm>
        </p:grpSpPr>
        <p:grpSp>
          <p:nvGrpSpPr>
            <p:cNvPr id="40" name="组合 39"/>
            <p:cNvGrpSpPr/>
            <p:nvPr/>
          </p:nvGrpSpPr>
          <p:grpSpPr>
            <a:xfrm>
              <a:off x="1454150" y="2419350"/>
              <a:ext cx="1009650" cy="1009650"/>
              <a:chOff x="3324225" y="657225"/>
              <a:chExt cx="5543550" cy="5543550"/>
            </a:xfrm>
          </p:grpSpPr>
          <p:pic>
            <p:nvPicPr>
              <p:cNvPr id="44" name="PA-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4225" y="657225"/>
                <a:ext cx="5543550" cy="5543550"/>
              </a:xfrm>
              <a:prstGeom prst="rect">
                <a:avLst/>
              </a:prstGeom>
            </p:spPr>
          </p:pic>
          <p:sp>
            <p:nvSpPr>
              <p:cNvPr id="45" name="PA-椭圆 3"/>
              <p:cNvSpPr/>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PA-椭圆 60"/>
              <p:cNvSpPr/>
              <p:nvPr/>
            </p:nvSpPr>
            <p:spPr>
              <a:xfrm>
                <a:off x="4893089" y="2180780"/>
                <a:ext cx="2405822" cy="2440557"/>
              </a:xfrm>
              <a:custGeom>
                <a:avLst/>
                <a:gdLst>
                  <a:gd name="T0" fmla="*/ 375 w 500"/>
                  <a:gd name="T1" fmla="*/ 188 h 508"/>
                  <a:gd name="T2" fmla="*/ 188 w 500"/>
                  <a:gd name="T3" fmla="*/ 0 h 508"/>
                  <a:gd name="T4" fmla="*/ 0 w 500"/>
                  <a:gd name="T5" fmla="*/ 188 h 508"/>
                  <a:gd name="T6" fmla="*/ 188 w 500"/>
                  <a:gd name="T7" fmla="*/ 375 h 508"/>
                  <a:gd name="T8" fmla="*/ 375 w 500"/>
                  <a:gd name="T9" fmla="*/ 188 h 508"/>
                  <a:gd name="T10" fmla="*/ 188 w 500"/>
                  <a:gd name="T11" fmla="*/ 328 h 508"/>
                  <a:gd name="T12" fmla="*/ 47 w 500"/>
                  <a:gd name="T13" fmla="*/ 188 h 508"/>
                  <a:gd name="T14" fmla="*/ 188 w 500"/>
                  <a:gd name="T15" fmla="*/ 47 h 508"/>
                  <a:gd name="T16" fmla="*/ 328 w 500"/>
                  <a:gd name="T17" fmla="*/ 188 h 508"/>
                  <a:gd name="T18" fmla="*/ 188 w 500"/>
                  <a:gd name="T19" fmla="*/ 328 h 508"/>
                  <a:gd name="T20" fmla="*/ 500 w 500"/>
                  <a:gd name="T21" fmla="*/ 466 h 508"/>
                  <a:gd name="T22" fmla="*/ 458 w 500"/>
                  <a:gd name="T23" fmla="*/ 508 h 508"/>
                  <a:gd name="T24" fmla="*/ 314 w 500"/>
                  <a:gd name="T25" fmla="*/ 364 h 508"/>
                  <a:gd name="T26" fmla="*/ 356 w 500"/>
                  <a:gd name="T27" fmla="*/ 322 h 508"/>
                  <a:gd name="T28" fmla="*/ 500 w 500"/>
                  <a:gd name="T29" fmla="*/ 466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0" h="508">
                    <a:moveTo>
                      <a:pt x="375" y="188"/>
                    </a:moveTo>
                    <a:cubicBezTo>
                      <a:pt x="375" y="84"/>
                      <a:pt x="291" y="0"/>
                      <a:pt x="188" y="0"/>
                    </a:cubicBezTo>
                    <a:cubicBezTo>
                      <a:pt x="84" y="0"/>
                      <a:pt x="0" y="84"/>
                      <a:pt x="0" y="188"/>
                    </a:cubicBezTo>
                    <a:cubicBezTo>
                      <a:pt x="0" y="291"/>
                      <a:pt x="84" y="375"/>
                      <a:pt x="188" y="375"/>
                    </a:cubicBezTo>
                    <a:cubicBezTo>
                      <a:pt x="291" y="375"/>
                      <a:pt x="375" y="291"/>
                      <a:pt x="375" y="188"/>
                    </a:cubicBezTo>
                    <a:close/>
                    <a:moveTo>
                      <a:pt x="188" y="328"/>
                    </a:moveTo>
                    <a:cubicBezTo>
                      <a:pt x="110" y="328"/>
                      <a:pt x="47" y="265"/>
                      <a:pt x="47" y="188"/>
                    </a:cubicBezTo>
                    <a:cubicBezTo>
                      <a:pt x="47" y="110"/>
                      <a:pt x="110" y="47"/>
                      <a:pt x="188" y="47"/>
                    </a:cubicBezTo>
                    <a:cubicBezTo>
                      <a:pt x="265" y="47"/>
                      <a:pt x="328" y="110"/>
                      <a:pt x="328" y="188"/>
                    </a:cubicBezTo>
                    <a:cubicBezTo>
                      <a:pt x="328" y="265"/>
                      <a:pt x="265" y="328"/>
                      <a:pt x="188" y="328"/>
                    </a:cubicBezTo>
                    <a:close/>
                    <a:moveTo>
                      <a:pt x="500" y="466"/>
                    </a:moveTo>
                    <a:lnTo>
                      <a:pt x="458" y="508"/>
                    </a:lnTo>
                    <a:lnTo>
                      <a:pt x="314" y="364"/>
                    </a:lnTo>
                    <a:lnTo>
                      <a:pt x="356" y="322"/>
                    </a:lnTo>
                    <a:lnTo>
                      <a:pt x="500" y="466"/>
                    </a:lnTo>
                    <a:close/>
                  </a:path>
                </a:pathLst>
              </a:custGeom>
              <a:solidFill>
                <a:srgbClr val="014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2" name="PA-文本框 8"/>
            <p:cNvSpPr txBox="1"/>
            <p:nvPr/>
          </p:nvSpPr>
          <p:spPr>
            <a:xfrm>
              <a:off x="2519033" y="2536011"/>
              <a:ext cx="1097280" cy="645160"/>
            </a:xfrm>
            <a:prstGeom prst="rect">
              <a:avLst/>
            </a:prstGeom>
            <a:noFill/>
          </p:spPr>
          <p:txBody>
            <a:bodyPr wrap="non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3600" dirty="0">
                  <a:solidFill>
                    <a:schemeClr val="bg1"/>
                  </a:solidFill>
                  <a:latin typeface="微软雅黑" panose="020B0503020204020204" pitchFamily="34" charset="-122"/>
                  <a:ea typeface="微软雅黑" panose="020B0503020204020204" pitchFamily="34" charset="-122"/>
                </a:rPr>
                <a:t>介绍</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grpSp>
        <p:nvGrpSpPr>
          <p:cNvPr id="58" name="PA-组合 12"/>
          <p:cNvGrpSpPr/>
          <p:nvPr/>
        </p:nvGrpSpPr>
        <p:grpSpPr>
          <a:xfrm>
            <a:off x="3049270" y="3615501"/>
            <a:ext cx="5494008" cy="1009650"/>
            <a:chOff x="1454150" y="2419350"/>
            <a:chExt cx="5494008" cy="1009650"/>
          </a:xfrm>
        </p:grpSpPr>
        <p:grpSp>
          <p:nvGrpSpPr>
            <p:cNvPr id="59" name="组合 58"/>
            <p:cNvGrpSpPr/>
            <p:nvPr/>
          </p:nvGrpSpPr>
          <p:grpSpPr>
            <a:xfrm>
              <a:off x="1454150" y="2419350"/>
              <a:ext cx="1009650" cy="1009650"/>
              <a:chOff x="3324225" y="657225"/>
              <a:chExt cx="5543550" cy="5543550"/>
            </a:xfrm>
          </p:grpSpPr>
          <p:pic>
            <p:nvPicPr>
              <p:cNvPr id="67" name="PA-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4225" y="657225"/>
                <a:ext cx="5543550" cy="5543550"/>
              </a:xfrm>
              <a:prstGeom prst="rect">
                <a:avLst/>
              </a:prstGeom>
            </p:spPr>
          </p:pic>
          <p:sp>
            <p:nvSpPr>
              <p:cNvPr id="68" name="PA-椭圆 18"/>
              <p:cNvSpPr/>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69" name="PA-椭圆 61"/>
              <p:cNvSpPr/>
              <p:nvPr/>
            </p:nvSpPr>
            <p:spPr>
              <a:xfrm>
                <a:off x="4905973" y="2180780"/>
                <a:ext cx="2380054" cy="2440557"/>
              </a:xfrm>
              <a:custGeom>
                <a:avLst/>
                <a:gdLst>
                  <a:gd name="connsiteX0" fmla="*/ 289142 w 593263"/>
                  <a:gd name="connsiteY0" fmla="*/ 515850 h 608344"/>
                  <a:gd name="connsiteX1" fmla="*/ 227765 w 593263"/>
                  <a:gd name="connsiteY1" fmla="*/ 563478 h 608344"/>
                  <a:gd name="connsiteX2" fmla="*/ 365576 w 593263"/>
                  <a:gd name="connsiteY2" fmla="*/ 563478 h 608344"/>
                  <a:gd name="connsiteX3" fmla="*/ 304122 w 593263"/>
                  <a:gd name="connsiteY3" fmla="*/ 515850 h 608344"/>
                  <a:gd name="connsiteX4" fmla="*/ 289175 w 593263"/>
                  <a:gd name="connsiteY4" fmla="*/ 515431 h 608344"/>
                  <a:gd name="connsiteX5" fmla="*/ 304155 w 593263"/>
                  <a:gd name="connsiteY5" fmla="*/ 515431 h 608344"/>
                  <a:gd name="connsiteX6" fmla="*/ 366070 w 593263"/>
                  <a:gd name="connsiteY6" fmla="*/ 564057 h 608344"/>
                  <a:gd name="connsiteX7" fmla="*/ 227259 w 593263"/>
                  <a:gd name="connsiteY7" fmla="*/ 564057 h 608344"/>
                  <a:gd name="connsiteX8" fmla="*/ 289175 w 593263"/>
                  <a:gd name="connsiteY8" fmla="*/ 515431 h 608344"/>
                  <a:gd name="connsiteX9" fmla="*/ 289142 w 593263"/>
                  <a:gd name="connsiteY9" fmla="*/ 514853 h 608344"/>
                  <a:gd name="connsiteX10" fmla="*/ 226767 w 593263"/>
                  <a:gd name="connsiteY10" fmla="*/ 564014 h 608344"/>
                  <a:gd name="connsiteX11" fmla="*/ 226767 w 593263"/>
                  <a:gd name="connsiteY11" fmla="*/ 564475 h 608344"/>
                  <a:gd name="connsiteX12" fmla="*/ 366574 w 593263"/>
                  <a:gd name="connsiteY12" fmla="*/ 564475 h 608344"/>
                  <a:gd name="connsiteX13" fmla="*/ 366574 w 593263"/>
                  <a:gd name="connsiteY13" fmla="*/ 564014 h 608344"/>
                  <a:gd name="connsiteX14" fmla="*/ 304122 w 593263"/>
                  <a:gd name="connsiteY14" fmla="*/ 514853 h 608344"/>
                  <a:gd name="connsiteX15" fmla="*/ 530681 w 593263"/>
                  <a:gd name="connsiteY15" fmla="*/ 143537 h 608344"/>
                  <a:gd name="connsiteX16" fmla="*/ 530416 w 593263"/>
                  <a:gd name="connsiteY16" fmla="*/ 144771 h 608344"/>
                  <a:gd name="connsiteX17" fmla="*/ 530089 w 593263"/>
                  <a:gd name="connsiteY17" fmla="*/ 145272 h 608344"/>
                  <a:gd name="connsiteX18" fmla="*/ 62599 w 593263"/>
                  <a:gd name="connsiteY18" fmla="*/ 143295 h 608344"/>
                  <a:gd name="connsiteX19" fmla="*/ 63310 w 593263"/>
                  <a:gd name="connsiteY19" fmla="*/ 145377 h 608344"/>
                  <a:gd name="connsiteX20" fmla="*/ 62916 w 593263"/>
                  <a:gd name="connsiteY20" fmla="*/ 144771 h 608344"/>
                  <a:gd name="connsiteX21" fmla="*/ 151870 w 593263"/>
                  <a:gd name="connsiteY21" fmla="*/ 44867 h 608344"/>
                  <a:gd name="connsiteX22" fmla="*/ 151870 w 593263"/>
                  <a:gd name="connsiteY22" fmla="*/ 247725 h 608344"/>
                  <a:gd name="connsiteX23" fmla="*/ 151870 w 593263"/>
                  <a:gd name="connsiteY23" fmla="*/ 248568 h 608344"/>
                  <a:gd name="connsiteX24" fmla="*/ 163623 w 593263"/>
                  <a:gd name="connsiteY24" fmla="*/ 303712 h 608344"/>
                  <a:gd name="connsiteX25" fmla="*/ 290756 w 593263"/>
                  <a:gd name="connsiteY25" fmla="*/ 386466 h 608344"/>
                  <a:gd name="connsiteX26" fmla="*/ 302509 w 593263"/>
                  <a:gd name="connsiteY26" fmla="*/ 386466 h 608344"/>
                  <a:gd name="connsiteX27" fmla="*/ 429718 w 593263"/>
                  <a:gd name="connsiteY27" fmla="*/ 303712 h 608344"/>
                  <a:gd name="connsiteX28" fmla="*/ 441471 w 593263"/>
                  <a:gd name="connsiteY28" fmla="*/ 248568 h 608344"/>
                  <a:gd name="connsiteX29" fmla="*/ 441471 w 593263"/>
                  <a:gd name="connsiteY29" fmla="*/ 247725 h 608344"/>
                  <a:gd name="connsiteX30" fmla="*/ 441471 w 593263"/>
                  <a:gd name="connsiteY30" fmla="*/ 44867 h 608344"/>
                  <a:gd name="connsiteX31" fmla="*/ 485907 w 593263"/>
                  <a:gd name="connsiteY31" fmla="*/ 44359 h 608344"/>
                  <a:gd name="connsiteX32" fmla="*/ 533074 w 593263"/>
                  <a:gd name="connsiteY32" fmla="*/ 44359 h 608344"/>
                  <a:gd name="connsiteX33" fmla="*/ 548899 w 593263"/>
                  <a:gd name="connsiteY33" fmla="*/ 60926 h 608344"/>
                  <a:gd name="connsiteX34" fmla="*/ 547924 w 593263"/>
                  <a:gd name="connsiteY34" fmla="*/ 67809 h 608344"/>
                  <a:gd name="connsiteX35" fmla="*/ 533150 w 593263"/>
                  <a:gd name="connsiteY35" fmla="*/ 136289 h 608344"/>
                  <a:gd name="connsiteX36" fmla="*/ 530681 w 593263"/>
                  <a:gd name="connsiteY36" fmla="*/ 143537 h 608344"/>
                  <a:gd name="connsiteX37" fmla="*/ 548401 w 593263"/>
                  <a:gd name="connsiteY37" fmla="*/ 60896 h 608344"/>
                  <a:gd name="connsiteX38" fmla="*/ 544176 w 593263"/>
                  <a:gd name="connsiteY38" fmla="*/ 49622 h 608344"/>
                  <a:gd name="connsiteX39" fmla="*/ 533037 w 593263"/>
                  <a:gd name="connsiteY39" fmla="*/ 44867 h 608344"/>
                  <a:gd name="connsiteX40" fmla="*/ 486332 w 593263"/>
                  <a:gd name="connsiteY40" fmla="*/ 44867 h 608344"/>
                  <a:gd name="connsiteX41" fmla="*/ 486332 w 593263"/>
                  <a:gd name="connsiteY41" fmla="*/ 212368 h 608344"/>
                  <a:gd name="connsiteX42" fmla="*/ 530089 w 593263"/>
                  <a:gd name="connsiteY42" fmla="*/ 145272 h 608344"/>
                  <a:gd name="connsiteX43" fmla="*/ 528649 w 593263"/>
                  <a:gd name="connsiteY43" fmla="*/ 149497 h 608344"/>
                  <a:gd name="connsiteX44" fmla="*/ 502008 w 593263"/>
                  <a:gd name="connsiteY44" fmla="*/ 190019 h 608344"/>
                  <a:gd name="connsiteX45" fmla="*/ 485907 w 593263"/>
                  <a:gd name="connsiteY45" fmla="*/ 213629 h 608344"/>
                  <a:gd name="connsiteX46" fmla="*/ 151362 w 593263"/>
                  <a:gd name="connsiteY46" fmla="*/ 44359 h 608344"/>
                  <a:gd name="connsiteX47" fmla="*/ 220576 w 593263"/>
                  <a:gd name="connsiteY47" fmla="*/ 44359 h 608344"/>
                  <a:gd name="connsiteX48" fmla="*/ 264900 w 593263"/>
                  <a:gd name="connsiteY48" fmla="*/ 44359 h 608344"/>
                  <a:gd name="connsiteX49" fmla="*/ 328429 w 593263"/>
                  <a:gd name="connsiteY49" fmla="*/ 44359 h 608344"/>
                  <a:gd name="connsiteX50" fmla="*/ 372830 w 593263"/>
                  <a:gd name="connsiteY50" fmla="*/ 44359 h 608344"/>
                  <a:gd name="connsiteX51" fmla="*/ 442044 w 593263"/>
                  <a:gd name="connsiteY51" fmla="*/ 44359 h 608344"/>
                  <a:gd name="connsiteX52" fmla="*/ 442044 w 593263"/>
                  <a:gd name="connsiteY52" fmla="*/ 247759 h 608344"/>
                  <a:gd name="connsiteX53" fmla="*/ 441967 w 593263"/>
                  <a:gd name="connsiteY53" fmla="*/ 248603 h 608344"/>
                  <a:gd name="connsiteX54" fmla="*/ 430214 w 593263"/>
                  <a:gd name="connsiteY54" fmla="*/ 303978 h 608344"/>
                  <a:gd name="connsiteX55" fmla="*/ 302541 w 593263"/>
                  <a:gd name="connsiteY55" fmla="*/ 386964 h 608344"/>
                  <a:gd name="connsiteX56" fmla="*/ 290788 w 593263"/>
                  <a:gd name="connsiteY56" fmla="*/ 386964 h 608344"/>
                  <a:gd name="connsiteX57" fmla="*/ 163192 w 593263"/>
                  <a:gd name="connsiteY57" fmla="*/ 303978 h 608344"/>
                  <a:gd name="connsiteX58" fmla="*/ 151362 w 593263"/>
                  <a:gd name="connsiteY58" fmla="*/ 248603 h 608344"/>
                  <a:gd name="connsiteX59" fmla="*/ 151362 w 593263"/>
                  <a:gd name="connsiteY59" fmla="*/ 247759 h 608344"/>
                  <a:gd name="connsiteX60" fmla="*/ 60332 w 593263"/>
                  <a:gd name="connsiteY60" fmla="*/ 44359 h 608344"/>
                  <a:gd name="connsiteX61" fmla="*/ 107499 w 593263"/>
                  <a:gd name="connsiteY61" fmla="*/ 44359 h 608344"/>
                  <a:gd name="connsiteX62" fmla="*/ 107499 w 593263"/>
                  <a:gd name="connsiteY62" fmla="*/ 213629 h 608344"/>
                  <a:gd name="connsiteX63" fmla="*/ 89716 w 593263"/>
                  <a:gd name="connsiteY63" fmla="*/ 187576 h 608344"/>
                  <a:gd name="connsiteX64" fmla="*/ 64773 w 593263"/>
                  <a:gd name="connsiteY64" fmla="*/ 149662 h 608344"/>
                  <a:gd name="connsiteX65" fmla="*/ 63310 w 593263"/>
                  <a:gd name="connsiteY65" fmla="*/ 145377 h 608344"/>
                  <a:gd name="connsiteX66" fmla="*/ 106932 w 593263"/>
                  <a:gd name="connsiteY66" fmla="*/ 212368 h 608344"/>
                  <a:gd name="connsiteX67" fmla="*/ 106932 w 593263"/>
                  <a:gd name="connsiteY67" fmla="*/ 44867 h 608344"/>
                  <a:gd name="connsiteX68" fmla="*/ 60304 w 593263"/>
                  <a:gd name="connsiteY68" fmla="*/ 44867 h 608344"/>
                  <a:gd name="connsiteX69" fmla="*/ 49089 w 593263"/>
                  <a:gd name="connsiteY69" fmla="*/ 49622 h 608344"/>
                  <a:gd name="connsiteX70" fmla="*/ 44940 w 593263"/>
                  <a:gd name="connsiteY70" fmla="*/ 60896 h 608344"/>
                  <a:gd name="connsiteX71" fmla="*/ 62599 w 593263"/>
                  <a:gd name="connsiteY71" fmla="*/ 143295 h 608344"/>
                  <a:gd name="connsiteX72" fmla="*/ 60093 w 593263"/>
                  <a:gd name="connsiteY72" fmla="*/ 135955 h 608344"/>
                  <a:gd name="connsiteX73" fmla="*/ 45391 w 593263"/>
                  <a:gd name="connsiteY73" fmla="*/ 67700 h 608344"/>
                  <a:gd name="connsiteX74" fmla="*/ 44431 w 593263"/>
                  <a:gd name="connsiteY74" fmla="*/ 60926 h 608344"/>
                  <a:gd name="connsiteX75" fmla="*/ 60332 w 593263"/>
                  <a:gd name="connsiteY75" fmla="*/ 44359 h 608344"/>
                  <a:gd name="connsiteX76" fmla="*/ 485334 w 593263"/>
                  <a:gd name="connsiteY76" fmla="*/ 43793 h 608344"/>
                  <a:gd name="connsiteX77" fmla="*/ 485334 w 593263"/>
                  <a:gd name="connsiteY77" fmla="*/ 214899 h 608344"/>
                  <a:gd name="connsiteX78" fmla="*/ 486256 w 593263"/>
                  <a:gd name="connsiteY78" fmla="*/ 213979 h 608344"/>
                  <a:gd name="connsiteX79" fmla="*/ 502008 w 593263"/>
                  <a:gd name="connsiteY79" fmla="*/ 190019 h 608344"/>
                  <a:gd name="connsiteX80" fmla="*/ 527658 w 593263"/>
                  <a:gd name="connsiteY80" fmla="*/ 152406 h 608344"/>
                  <a:gd name="connsiteX81" fmla="*/ 528649 w 593263"/>
                  <a:gd name="connsiteY81" fmla="*/ 149497 h 608344"/>
                  <a:gd name="connsiteX82" fmla="*/ 531107 w 593263"/>
                  <a:gd name="connsiteY82" fmla="*/ 145759 h 608344"/>
                  <a:gd name="connsiteX83" fmla="*/ 533150 w 593263"/>
                  <a:gd name="connsiteY83" fmla="*/ 136289 h 608344"/>
                  <a:gd name="connsiteX84" fmla="*/ 541843 w 593263"/>
                  <a:gd name="connsiteY84" fmla="*/ 110778 h 608344"/>
                  <a:gd name="connsiteX85" fmla="*/ 547924 w 593263"/>
                  <a:gd name="connsiteY85" fmla="*/ 67809 h 608344"/>
                  <a:gd name="connsiteX86" fmla="*/ 549399 w 593263"/>
                  <a:gd name="connsiteY86" fmla="*/ 60973 h 608344"/>
                  <a:gd name="connsiteX87" fmla="*/ 544944 w 593263"/>
                  <a:gd name="connsiteY87" fmla="*/ 48931 h 608344"/>
                  <a:gd name="connsiteX88" fmla="*/ 533037 w 593263"/>
                  <a:gd name="connsiteY88" fmla="*/ 43793 h 608344"/>
                  <a:gd name="connsiteX89" fmla="*/ 150795 w 593263"/>
                  <a:gd name="connsiteY89" fmla="*/ 43793 h 608344"/>
                  <a:gd name="connsiteX90" fmla="*/ 150795 w 593263"/>
                  <a:gd name="connsiteY90" fmla="*/ 247725 h 608344"/>
                  <a:gd name="connsiteX91" fmla="*/ 150871 w 593263"/>
                  <a:gd name="connsiteY91" fmla="*/ 248568 h 608344"/>
                  <a:gd name="connsiteX92" fmla="*/ 162701 w 593263"/>
                  <a:gd name="connsiteY92" fmla="*/ 304095 h 608344"/>
                  <a:gd name="connsiteX93" fmla="*/ 290756 w 593263"/>
                  <a:gd name="connsiteY93" fmla="*/ 387463 h 608344"/>
                  <a:gd name="connsiteX94" fmla="*/ 302509 w 593263"/>
                  <a:gd name="connsiteY94" fmla="*/ 387463 h 608344"/>
                  <a:gd name="connsiteX95" fmla="*/ 430640 w 593263"/>
                  <a:gd name="connsiteY95" fmla="*/ 304095 h 608344"/>
                  <a:gd name="connsiteX96" fmla="*/ 442470 w 593263"/>
                  <a:gd name="connsiteY96" fmla="*/ 248568 h 608344"/>
                  <a:gd name="connsiteX97" fmla="*/ 442470 w 593263"/>
                  <a:gd name="connsiteY97" fmla="*/ 43793 h 608344"/>
                  <a:gd name="connsiteX98" fmla="*/ 60304 w 593263"/>
                  <a:gd name="connsiteY98" fmla="*/ 43793 h 608344"/>
                  <a:gd name="connsiteX99" fmla="*/ 48397 w 593263"/>
                  <a:gd name="connsiteY99" fmla="*/ 48931 h 608344"/>
                  <a:gd name="connsiteX100" fmla="*/ 43942 w 593263"/>
                  <a:gd name="connsiteY100" fmla="*/ 60973 h 608344"/>
                  <a:gd name="connsiteX101" fmla="*/ 45391 w 593263"/>
                  <a:gd name="connsiteY101" fmla="*/ 67700 h 608344"/>
                  <a:gd name="connsiteX102" fmla="*/ 51498 w 593263"/>
                  <a:gd name="connsiteY102" fmla="*/ 110778 h 608344"/>
                  <a:gd name="connsiteX103" fmla="*/ 60093 w 593263"/>
                  <a:gd name="connsiteY103" fmla="*/ 135955 h 608344"/>
                  <a:gd name="connsiteX104" fmla="*/ 62205 w 593263"/>
                  <a:gd name="connsiteY104" fmla="*/ 145759 h 608344"/>
                  <a:gd name="connsiteX105" fmla="*/ 64773 w 593263"/>
                  <a:gd name="connsiteY105" fmla="*/ 149662 h 608344"/>
                  <a:gd name="connsiteX106" fmla="*/ 65710 w 593263"/>
                  <a:gd name="connsiteY106" fmla="*/ 152406 h 608344"/>
                  <a:gd name="connsiteX107" fmla="*/ 89716 w 593263"/>
                  <a:gd name="connsiteY107" fmla="*/ 187576 h 608344"/>
                  <a:gd name="connsiteX108" fmla="*/ 107086 w 593263"/>
                  <a:gd name="connsiteY108" fmla="*/ 213979 h 608344"/>
                  <a:gd name="connsiteX109" fmla="*/ 108007 w 593263"/>
                  <a:gd name="connsiteY109" fmla="*/ 214899 h 608344"/>
                  <a:gd name="connsiteX110" fmla="*/ 108007 w 593263"/>
                  <a:gd name="connsiteY110" fmla="*/ 43793 h 608344"/>
                  <a:gd name="connsiteX111" fmla="*/ 60304 w 593263"/>
                  <a:gd name="connsiteY111" fmla="*/ 997 h 608344"/>
                  <a:gd name="connsiteX112" fmla="*/ 533037 w 593263"/>
                  <a:gd name="connsiteY112" fmla="*/ 997 h 608344"/>
                  <a:gd name="connsiteX113" fmla="*/ 575978 w 593263"/>
                  <a:gd name="connsiteY113" fmla="*/ 19481 h 608344"/>
                  <a:gd name="connsiteX114" fmla="*/ 592187 w 593263"/>
                  <a:gd name="connsiteY114" fmla="*/ 63197 h 608344"/>
                  <a:gd name="connsiteX115" fmla="*/ 559539 w 593263"/>
                  <a:gd name="connsiteY115" fmla="*/ 185678 h 608344"/>
                  <a:gd name="connsiteX116" fmla="*/ 496933 w 593263"/>
                  <a:gd name="connsiteY116" fmla="*/ 262297 h 608344"/>
                  <a:gd name="connsiteX117" fmla="*/ 483797 w 593263"/>
                  <a:gd name="connsiteY117" fmla="*/ 272650 h 608344"/>
                  <a:gd name="connsiteX118" fmla="*/ 483644 w 593263"/>
                  <a:gd name="connsiteY118" fmla="*/ 272727 h 608344"/>
                  <a:gd name="connsiteX119" fmla="*/ 483567 w 593263"/>
                  <a:gd name="connsiteY119" fmla="*/ 272957 h 608344"/>
                  <a:gd name="connsiteX120" fmla="*/ 470969 w 593263"/>
                  <a:gd name="connsiteY120" fmla="*/ 318821 h 608344"/>
                  <a:gd name="connsiteX121" fmla="*/ 431792 w 593263"/>
                  <a:gd name="connsiteY121" fmla="*/ 376802 h 608344"/>
                  <a:gd name="connsiteX122" fmla="*/ 373718 w 593263"/>
                  <a:gd name="connsiteY122" fmla="*/ 415917 h 608344"/>
                  <a:gd name="connsiteX123" fmla="*/ 318563 w 593263"/>
                  <a:gd name="connsiteY123" fmla="*/ 429568 h 608344"/>
                  <a:gd name="connsiteX124" fmla="*/ 318103 w 593263"/>
                  <a:gd name="connsiteY124" fmla="*/ 429568 h 608344"/>
                  <a:gd name="connsiteX125" fmla="*/ 318103 w 593263"/>
                  <a:gd name="connsiteY125" fmla="*/ 473438 h 608344"/>
                  <a:gd name="connsiteX126" fmla="*/ 318487 w 593263"/>
                  <a:gd name="connsiteY126" fmla="*/ 473438 h 608344"/>
                  <a:gd name="connsiteX127" fmla="*/ 370722 w 593263"/>
                  <a:gd name="connsiteY127" fmla="*/ 494069 h 608344"/>
                  <a:gd name="connsiteX128" fmla="*/ 409438 w 593263"/>
                  <a:gd name="connsiteY128" fmla="*/ 564014 h 608344"/>
                  <a:gd name="connsiteX129" fmla="*/ 409438 w 593263"/>
                  <a:gd name="connsiteY129" fmla="*/ 607270 h 608344"/>
                  <a:gd name="connsiteX130" fmla="*/ 183903 w 593263"/>
                  <a:gd name="connsiteY130" fmla="*/ 607270 h 608344"/>
                  <a:gd name="connsiteX131" fmla="*/ 183903 w 593263"/>
                  <a:gd name="connsiteY131" fmla="*/ 564014 h 608344"/>
                  <a:gd name="connsiteX132" fmla="*/ 222542 w 593263"/>
                  <a:gd name="connsiteY132" fmla="*/ 494069 h 608344"/>
                  <a:gd name="connsiteX133" fmla="*/ 274778 w 593263"/>
                  <a:gd name="connsiteY133" fmla="*/ 473438 h 608344"/>
                  <a:gd name="connsiteX134" fmla="*/ 275239 w 593263"/>
                  <a:gd name="connsiteY134" fmla="*/ 473438 h 608344"/>
                  <a:gd name="connsiteX135" fmla="*/ 275239 w 593263"/>
                  <a:gd name="connsiteY135" fmla="*/ 429568 h 608344"/>
                  <a:gd name="connsiteX136" fmla="*/ 274778 w 593263"/>
                  <a:gd name="connsiteY136" fmla="*/ 429568 h 608344"/>
                  <a:gd name="connsiteX137" fmla="*/ 219623 w 593263"/>
                  <a:gd name="connsiteY137" fmla="*/ 415917 h 608344"/>
                  <a:gd name="connsiteX138" fmla="*/ 161549 w 593263"/>
                  <a:gd name="connsiteY138" fmla="*/ 376802 h 608344"/>
                  <a:gd name="connsiteX139" fmla="*/ 122372 w 593263"/>
                  <a:gd name="connsiteY139" fmla="*/ 318821 h 608344"/>
                  <a:gd name="connsiteX140" fmla="*/ 109697 w 593263"/>
                  <a:gd name="connsiteY140" fmla="*/ 272957 h 608344"/>
                  <a:gd name="connsiteX141" fmla="*/ 109697 w 593263"/>
                  <a:gd name="connsiteY141" fmla="*/ 272727 h 608344"/>
                  <a:gd name="connsiteX142" fmla="*/ 109544 w 593263"/>
                  <a:gd name="connsiteY142" fmla="*/ 272650 h 608344"/>
                  <a:gd name="connsiteX143" fmla="*/ 96331 w 593263"/>
                  <a:gd name="connsiteY143" fmla="*/ 262297 h 608344"/>
                  <a:gd name="connsiteX144" fmla="*/ 33802 w 593263"/>
                  <a:gd name="connsiteY144" fmla="*/ 185678 h 608344"/>
                  <a:gd name="connsiteX145" fmla="*/ 1155 w 593263"/>
                  <a:gd name="connsiteY145" fmla="*/ 63197 h 608344"/>
                  <a:gd name="connsiteX146" fmla="*/ 17286 w 593263"/>
                  <a:gd name="connsiteY146" fmla="*/ 19481 h 608344"/>
                  <a:gd name="connsiteX147" fmla="*/ 60304 w 593263"/>
                  <a:gd name="connsiteY147" fmla="*/ 997 h 608344"/>
                  <a:gd name="connsiteX148" fmla="*/ 60332 w 593263"/>
                  <a:gd name="connsiteY148" fmla="*/ 565 h 608344"/>
                  <a:gd name="connsiteX149" fmla="*/ 16930 w 593263"/>
                  <a:gd name="connsiteY149" fmla="*/ 19126 h 608344"/>
                  <a:gd name="connsiteX150" fmla="*/ 644 w 593263"/>
                  <a:gd name="connsiteY150" fmla="*/ 63226 h 608344"/>
                  <a:gd name="connsiteX151" fmla="*/ 33369 w 593263"/>
                  <a:gd name="connsiteY151" fmla="*/ 185941 h 608344"/>
                  <a:gd name="connsiteX152" fmla="*/ 96053 w 593263"/>
                  <a:gd name="connsiteY152" fmla="*/ 262715 h 608344"/>
                  <a:gd name="connsiteX153" fmla="*/ 109266 w 593263"/>
                  <a:gd name="connsiteY153" fmla="*/ 273069 h 608344"/>
                  <a:gd name="connsiteX154" fmla="*/ 121941 w 593263"/>
                  <a:gd name="connsiteY154" fmla="*/ 319011 h 608344"/>
                  <a:gd name="connsiteX155" fmla="*/ 161195 w 593263"/>
                  <a:gd name="connsiteY155" fmla="*/ 377224 h 608344"/>
                  <a:gd name="connsiteX156" fmla="*/ 219424 w 593263"/>
                  <a:gd name="connsiteY156" fmla="*/ 416416 h 608344"/>
                  <a:gd name="connsiteX157" fmla="*/ 274733 w 593263"/>
                  <a:gd name="connsiteY157" fmla="*/ 430068 h 608344"/>
                  <a:gd name="connsiteX158" fmla="*/ 274733 w 593263"/>
                  <a:gd name="connsiteY158" fmla="*/ 473018 h 608344"/>
                  <a:gd name="connsiteX159" fmla="*/ 222343 w 593263"/>
                  <a:gd name="connsiteY159" fmla="*/ 493649 h 608344"/>
                  <a:gd name="connsiteX160" fmla="*/ 183396 w 593263"/>
                  <a:gd name="connsiteY160" fmla="*/ 564057 h 608344"/>
                  <a:gd name="connsiteX161" fmla="*/ 183396 w 593263"/>
                  <a:gd name="connsiteY161" fmla="*/ 607851 h 608344"/>
                  <a:gd name="connsiteX162" fmla="*/ 227259 w 593263"/>
                  <a:gd name="connsiteY162" fmla="*/ 607851 h 608344"/>
                  <a:gd name="connsiteX163" fmla="*/ 366070 w 593263"/>
                  <a:gd name="connsiteY163" fmla="*/ 607851 h 608344"/>
                  <a:gd name="connsiteX164" fmla="*/ 409934 w 593263"/>
                  <a:gd name="connsiteY164" fmla="*/ 607851 h 608344"/>
                  <a:gd name="connsiteX165" fmla="*/ 409934 w 593263"/>
                  <a:gd name="connsiteY165" fmla="*/ 564057 h 608344"/>
                  <a:gd name="connsiteX166" fmla="*/ 371064 w 593263"/>
                  <a:gd name="connsiteY166" fmla="*/ 493649 h 608344"/>
                  <a:gd name="connsiteX167" fmla="*/ 318596 w 593263"/>
                  <a:gd name="connsiteY167" fmla="*/ 473018 h 608344"/>
                  <a:gd name="connsiteX168" fmla="*/ 318596 w 593263"/>
                  <a:gd name="connsiteY168" fmla="*/ 430068 h 608344"/>
                  <a:gd name="connsiteX169" fmla="*/ 373906 w 593263"/>
                  <a:gd name="connsiteY169" fmla="*/ 416416 h 608344"/>
                  <a:gd name="connsiteX170" fmla="*/ 432211 w 593263"/>
                  <a:gd name="connsiteY170" fmla="*/ 377224 h 608344"/>
                  <a:gd name="connsiteX171" fmla="*/ 471466 w 593263"/>
                  <a:gd name="connsiteY171" fmla="*/ 319011 h 608344"/>
                  <a:gd name="connsiteX172" fmla="*/ 484141 w 593263"/>
                  <a:gd name="connsiteY172" fmla="*/ 273069 h 608344"/>
                  <a:gd name="connsiteX173" fmla="*/ 497353 w 593263"/>
                  <a:gd name="connsiteY173" fmla="*/ 262715 h 608344"/>
                  <a:gd name="connsiteX174" fmla="*/ 560037 w 593263"/>
                  <a:gd name="connsiteY174" fmla="*/ 185941 h 608344"/>
                  <a:gd name="connsiteX175" fmla="*/ 592762 w 593263"/>
                  <a:gd name="connsiteY175" fmla="*/ 63226 h 608344"/>
                  <a:gd name="connsiteX176" fmla="*/ 576400 w 593263"/>
                  <a:gd name="connsiteY176" fmla="*/ 19126 h 608344"/>
                  <a:gd name="connsiteX177" fmla="*/ 533074 w 593263"/>
                  <a:gd name="connsiteY177" fmla="*/ 565 h 608344"/>
                  <a:gd name="connsiteX178" fmla="*/ 485907 w 593263"/>
                  <a:gd name="connsiteY178" fmla="*/ 565 h 608344"/>
                  <a:gd name="connsiteX179" fmla="*/ 442044 w 593263"/>
                  <a:gd name="connsiteY179" fmla="*/ 565 h 608344"/>
                  <a:gd name="connsiteX180" fmla="*/ 372830 w 593263"/>
                  <a:gd name="connsiteY180" fmla="*/ 565 h 608344"/>
                  <a:gd name="connsiteX181" fmla="*/ 335036 w 593263"/>
                  <a:gd name="connsiteY181" fmla="*/ 565 h 608344"/>
                  <a:gd name="connsiteX182" fmla="*/ 258294 w 593263"/>
                  <a:gd name="connsiteY182" fmla="*/ 565 h 608344"/>
                  <a:gd name="connsiteX183" fmla="*/ 220576 w 593263"/>
                  <a:gd name="connsiteY183" fmla="*/ 565 h 608344"/>
                  <a:gd name="connsiteX184" fmla="*/ 151362 w 593263"/>
                  <a:gd name="connsiteY184" fmla="*/ 565 h 608344"/>
                  <a:gd name="connsiteX185" fmla="*/ 107499 w 593263"/>
                  <a:gd name="connsiteY185" fmla="*/ 565 h 608344"/>
                  <a:gd name="connsiteX186" fmla="*/ 60304 w 593263"/>
                  <a:gd name="connsiteY186" fmla="*/ 0 h 608344"/>
                  <a:gd name="connsiteX187" fmla="*/ 533037 w 593263"/>
                  <a:gd name="connsiteY187" fmla="*/ 0 h 608344"/>
                  <a:gd name="connsiteX188" fmla="*/ 576746 w 593263"/>
                  <a:gd name="connsiteY188" fmla="*/ 18790 h 608344"/>
                  <a:gd name="connsiteX189" fmla="*/ 593185 w 593263"/>
                  <a:gd name="connsiteY189" fmla="*/ 63273 h 608344"/>
                  <a:gd name="connsiteX190" fmla="*/ 560384 w 593263"/>
                  <a:gd name="connsiteY190" fmla="*/ 186139 h 608344"/>
                  <a:gd name="connsiteX191" fmla="*/ 497624 w 593263"/>
                  <a:gd name="connsiteY191" fmla="*/ 263064 h 608344"/>
                  <a:gd name="connsiteX192" fmla="*/ 484566 w 593263"/>
                  <a:gd name="connsiteY192" fmla="*/ 273341 h 608344"/>
                  <a:gd name="connsiteX193" fmla="*/ 471891 w 593263"/>
                  <a:gd name="connsiteY193" fmla="*/ 319204 h 608344"/>
                  <a:gd name="connsiteX194" fmla="*/ 432560 w 593263"/>
                  <a:gd name="connsiteY194" fmla="*/ 377492 h 608344"/>
                  <a:gd name="connsiteX195" fmla="*/ 374102 w 593263"/>
                  <a:gd name="connsiteY195" fmla="*/ 416837 h 608344"/>
                  <a:gd name="connsiteX196" fmla="*/ 319101 w 593263"/>
                  <a:gd name="connsiteY196" fmla="*/ 430565 h 608344"/>
                  <a:gd name="connsiteX197" fmla="*/ 319101 w 593263"/>
                  <a:gd name="connsiteY197" fmla="*/ 472517 h 608344"/>
                  <a:gd name="connsiteX198" fmla="*/ 371337 w 593263"/>
                  <a:gd name="connsiteY198" fmla="*/ 493225 h 608344"/>
                  <a:gd name="connsiteX199" fmla="*/ 410437 w 593263"/>
                  <a:gd name="connsiteY199" fmla="*/ 564014 h 608344"/>
                  <a:gd name="connsiteX200" fmla="*/ 410437 w 593263"/>
                  <a:gd name="connsiteY200" fmla="*/ 608344 h 608344"/>
                  <a:gd name="connsiteX201" fmla="*/ 182904 w 593263"/>
                  <a:gd name="connsiteY201" fmla="*/ 608344 h 608344"/>
                  <a:gd name="connsiteX202" fmla="*/ 182904 w 593263"/>
                  <a:gd name="connsiteY202" fmla="*/ 564014 h 608344"/>
                  <a:gd name="connsiteX203" fmla="*/ 222004 w 593263"/>
                  <a:gd name="connsiteY203" fmla="*/ 493225 h 608344"/>
                  <a:gd name="connsiteX204" fmla="*/ 274240 w 593263"/>
                  <a:gd name="connsiteY204" fmla="*/ 472517 h 608344"/>
                  <a:gd name="connsiteX205" fmla="*/ 274240 w 593263"/>
                  <a:gd name="connsiteY205" fmla="*/ 430565 h 608344"/>
                  <a:gd name="connsiteX206" fmla="*/ 219239 w 593263"/>
                  <a:gd name="connsiteY206" fmla="*/ 416837 h 608344"/>
                  <a:gd name="connsiteX207" fmla="*/ 160781 w 593263"/>
                  <a:gd name="connsiteY207" fmla="*/ 377492 h 608344"/>
                  <a:gd name="connsiteX208" fmla="*/ 121450 w 593263"/>
                  <a:gd name="connsiteY208" fmla="*/ 319204 h 608344"/>
                  <a:gd name="connsiteX209" fmla="*/ 108699 w 593263"/>
                  <a:gd name="connsiteY209" fmla="*/ 273341 h 608344"/>
                  <a:gd name="connsiteX210" fmla="*/ 95717 w 593263"/>
                  <a:gd name="connsiteY210" fmla="*/ 263064 h 608344"/>
                  <a:gd name="connsiteX211" fmla="*/ 32880 w 593263"/>
                  <a:gd name="connsiteY211" fmla="*/ 186139 h 608344"/>
                  <a:gd name="connsiteX212" fmla="*/ 79 w 593263"/>
                  <a:gd name="connsiteY212" fmla="*/ 63273 h 608344"/>
                  <a:gd name="connsiteX213" fmla="*/ 16595 w 593263"/>
                  <a:gd name="connsiteY213" fmla="*/ 18790 h 608344"/>
                  <a:gd name="connsiteX214" fmla="*/ 60304 w 593263"/>
                  <a:gd name="connsiteY214"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93263" h="608344">
                    <a:moveTo>
                      <a:pt x="289142" y="515850"/>
                    </a:moveTo>
                    <a:cubicBezTo>
                      <a:pt x="254421" y="518458"/>
                      <a:pt x="228150" y="538935"/>
                      <a:pt x="227765" y="563478"/>
                    </a:cubicBezTo>
                    <a:lnTo>
                      <a:pt x="365576" y="563478"/>
                    </a:lnTo>
                    <a:cubicBezTo>
                      <a:pt x="365192" y="538935"/>
                      <a:pt x="338920" y="518458"/>
                      <a:pt x="304122" y="515850"/>
                    </a:cubicBezTo>
                    <a:close/>
                    <a:moveTo>
                      <a:pt x="289175" y="515431"/>
                    </a:moveTo>
                    <a:lnTo>
                      <a:pt x="304155" y="515431"/>
                    </a:lnTo>
                    <a:cubicBezTo>
                      <a:pt x="338953" y="518039"/>
                      <a:pt x="366070" y="538824"/>
                      <a:pt x="366070" y="564057"/>
                    </a:cubicBezTo>
                    <a:lnTo>
                      <a:pt x="227259" y="564057"/>
                    </a:lnTo>
                    <a:cubicBezTo>
                      <a:pt x="227259" y="538824"/>
                      <a:pt x="254376" y="518039"/>
                      <a:pt x="289175" y="515431"/>
                    </a:cubicBezTo>
                    <a:close/>
                    <a:moveTo>
                      <a:pt x="289142" y="514853"/>
                    </a:moveTo>
                    <a:cubicBezTo>
                      <a:pt x="253576" y="517537"/>
                      <a:pt x="226767" y="538705"/>
                      <a:pt x="226767" y="564014"/>
                    </a:cubicBezTo>
                    <a:lnTo>
                      <a:pt x="226767" y="564475"/>
                    </a:lnTo>
                    <a:lnTo>
                      <a:pt x="366574" y="564475"/>
                    </a:lnTo>
                    <a:lnTo>
                      <a:pt x="366574" y="564014"/>
                    </a:lnTo>
                    <a:cubicBezTo>
                      <a:pt x="366574" y="538705"/>
                      <a:pt x="339765" y="517537"/>
                      <a:pt x="304122" y="514853"/>
                    </a:cubicBezTo>
                    <a:close/>
                    <a:moveTo>
                      <a:pt x="530681" y="143537"/>
                    </a:moveTo>
                    <a:lnTo>
                      <a:pt x="530416" y="144771"/>
                    </a:lnTo>
                    <a:lnTo>
                      <a:pt x="530089" y="145272"/>
                    </a:lnTo>
                    <a:close/>
                    <a:moveTo>
                      <a:pt x="62599" y="143295"/>
                    </a:moveTo>
                    <a:lnTo>
                      <a:pt x="63310" y="145377"/>
                    </a:lnTo>
                    <a:lnTo>
                      <a:pt x="62916" y="144771"/>
                    </a:lnTo>
                    <a:close/>
                    <a:moveTo>
                      <a:pt x="151870" y="44867"/>
                    </a:moveTo>
                    <a:lnTo>
                      <a:pt x="151870" y="247725"/>
                    </a:lnTo>
                    <a:lnTo>
                      <a:pt x="151870" y="248568"/>
                    </a:lnTo>
                    <a:cubicBezTo>
                      <a:pt x="151947" y="267742"/>
                      <a:pt x="155941" y="286302"/>
                      <a:pt x="163623" y="303712"/>
                    </a:cubicBezTo>
                    <a:cubicBezTo>
                      <a:pt x="185900" y="353947"/>
                      <a:pt x="235754" y="386466"/>
                      <a:pt x="290756" y="386466"/>
                    </a:cubicBezTo>
                    <a:lnTo>
                      <a:pt x="302509" y="386466"/>
                    </a:lnTo>
                    <a:cubicBezTo>
                      <a:pt x="357510" y="386466"/>
                      <a:pt x="407441" y="353947"/>
                      <a:pt x="429718" y="303712"/>
                    </a:cubicBezTo>
                    <a:cubicBezTo>
                      <a:pt x="437400" y="286302"/>
                      <a:pt x="441317" y="267742"/>
                      <a:pt x="441471" y="248568"/>
                    </a:cubicBezTo>
                    <a:lnTo>
                      <a:pt x="441471" y="247725"/>
                    </a:lnTo>
                    <a:lnTo>
                      <a:pt x="441471" y="44867"/>
                    </a:lnTo>
                    <a:close/>
                    <a:moveTo>
                      <a:pt x="485907" y="44359"/>
                    </a:moveTo>
                    <a:lnTo>
                      <a:pt x="533074" y="44359"/>
                    </a:lnTo>
                    <a:cubicBezTo>
                      <a:pt x="542139" y="44359"/>
                      <a:pt x="549360" y="51952"/>
                      <a:pt x="548899" y="60926"/>
                    </a:cubicBezTo>
                    <a:lnTo>
                      <a:pt x="547924" y="67809"/>
                    </a:lnTo>
                    <a:lnTo>
                      <a:pt x="533150" y="136289"/>
                    </a:lnTo>
                    <a:lnTo>
                      <a:pt x="530681" y="143537"/>
                    </a:lnTo>
                    <a:lnTo>
                      <a:pt x="548401" y="60896"/>
                    </a:lnTo>
                    <a:cubicBezTo>
                      <a:pt x="548554" y="56678"/>
                      <a:pt x="547095" y="52689"/>
                      <a:pt x="544176" y="49622"/>
                    </a:cubicBezTo>
                    <a:cubicBezTo>
                      <a:pt x="541257" y="46554"/>
                      <a:pt x="537262" y="44867"/>
                      <a:pt x="533037" y="44867"/>
                    </a:cubicBezTo>
                    <a:lnTo>
                      <a:pt x="486332" y="44867"/>
                    </a:lnTo>
                    <a:lnTo>
                      <a:pt x="486332" y="212368"/>
                    </a:lnTo>
                    <a:lnTo>
                      <a:pt x="530089" y="145272"/>
                    </a:lnTo>
                    <a:lnTo>
                      <a:pt x="528649" y="149497"/>
                    </a:lnTo>
                    <a:lnTo>
                      <a:pt x="502008" y="190019"/>
                    </a:lnTo>
                    <a:lnTo>
                      <a:pt x="485907" y="213629"/>
                    </a:lnTo>
                    <a:close/>
                    <a:moveTo>
                      <a:pt x="151362" y="44359"/>
                    </a:moveTo>
                    <a:lnTo>
                      <a:pt x="220576" y="44359"/>
                    </a:lnTo>
                    <a:lnTo>
                      <a:pt x="264900" y="44359"/>
                    </a:lnTo>
                    <a:lnTo>
                      <a:pt x="328429" y="44359"/>
                    </a:lnTo>
                    <a:lnTo>
                      <a:pt x="372830" y="44359"/>
                    </a:lnTo>
                    <a:lnTo>
                      <a:pt x="442044" y="44359"/>
                    </a:lnTo>
                    <a:lnTo>
                      <a:pt x="442044" y="247759"/>
                    </a:lnTo>
                    <a:cubicBezTo>
                      <a:pt x="442044" y="248066"/>
                      <a:pt x="441967" y="248373"/>
                      <a:pt x="441967" y="248603"/>
                    </a:cubicBezTo>
                    <a:cubicBezTo>
                      <a:pt x="441890" y="268314"/>
                      <a:pt x="437665" y="287028"/>
                      <a:pt x="430214" y="303978"/>
                    </a:cubicBezTo>
                    <a:cubicBezTo>
                      <a:pt x="408551" y="352834"/>
                      <a:pt x="359541" y="386964"/>
                      <a:pt x="302541" y="386964"/>
                    </a:cubicBezTo>
                    <a:lnTo>
                      <a:pt x="290788" y="386964"/>
                    </a:lnTo>
                    <a:cubicBezTo>
                      <a:pt x="233789" y="386964"/>
                      <a:pt x="184855" y="352834"/>
                      <a:pt x="163192" y="303978"/>
                    </a:cubicBezTo>
                    <a:cubicBezTo>
                      <a:pt x="155741" y="287028"/>
                      <a:pt x="151516" y="268314"/>
                      <a:pt x="151362" y="248603"/>
                    </a:cubicBezTo>
                    <a:cubicBezTo>
                      <a:pt x="151362" y="248373"/>
                      <a:pt x="151362" y="248066"/>
                      <a:pt x="151362" y="247759"/>
                    </a:cubicBezTo>
                    <a:close/>
                    <a:moveTo>
                      <a:pt x="60332" y="44359"/>
                    </a:moveTo>
                    <a:lnTo>
                      <a:pt x="107499" y="44359"/>
                    </a:lnTo>
                    <a:lnTo>
                      <a:pt x="107499" y="213629"/>
                    </a:lnTo>
                    <a:lnTo>
                      <a:pt x="89716" y="187576"/>
                    </a:lnTo>
                    <a:lnTo>
                      <a:pt x="64773" y="149662"/>
                    </a:lnTo>
                    <a:lnTo>
                      <a:pt x="63310" y="145377"/>
                    </a:lnTo>
                    <a:lnTo>
                      <a:pt x="106932" y="212368"/>
                    </a:lnTo>
                    <a:lnTo>
                      <a:pt x="106932" y="44867"/>
                    </a:lnTo>
                    <a:lnTo>
                      <a:pt x="60304" y="44867"/>
                    </a:lnTo>
                    <a:cubicBezTo>
                      <a:pt x="56002" y="44867"/>
                      <a:pt x="52084" y="46554"/>
                      <a:pt x="49089" y="49622"/>
                    </a:cubicBezTo>
                    <a:cubicBezTo>
                      <a:pt x="46246" y="52689"/>
                      <a:pt x="44710" y="56678"/>
                      <a:pt x="44940" y="60896"/>
                    </a:cubicBezTo>
                    <a:lnTo>
                      <a:pt x="62599" y="143295"/>
                    </a:lnTo>
                    <a:lnTo>
                      <a:pt x="60093" y="135955"/>
                    </a:lnTo>
                    <a:lnTo>
                      <a:pt x="45391" y="67700"/>
                    </a:lnTo>
                    <a:lnTo>
                      <a:pt x="44431" y="60926"/>
                    </a:lnTo>
                    <a:cubicBezTo>
                      <a:pt x="43970" y="51952"/>
                      <a:pt x="51268" y="44359"/>
                      <a:pt x="60332" y="44359"/>
                    </a:cubicBezTo>
                    <a:close/>
                    <a:moveTo>
                      <a:pt x="485334" y="43793"/>
                    </a:moveTo>
                    <a:lnTo>
                      <a:pt x="485334" y="214899"/>
                    </a:lnTo>
                    <a:lnTo>
                      <a:pt x="486256" y="213979"/>
                    </a:lnTo>
                    <a:lnTo>
                      <a:pt x="502008" y="190019"/>
                    </a:lnTo>
                    <a:lnTo>
                      <a:pt x="527658" y="152406"/>
                    </a:lnTo>
                    <a:lnTo>
                      <a:pt x="528649" y="149497"/>
                    </a:lnTo>
                    <a:lnTo>
                      <a:pt x="531107" y="145759"/>
                    </a:lnTo>
                    <a:lnTo>
                      <a:pt x="533150" y="136289"/>
                    </a:lnTo>
                    <a:lnTo>
                      <a:pt x="541843" y="110778"/>
                    </a:lnTo>
                    <a:lnTo>
                      <a:pt x="547924" y="67809"/>
                    </a:lnTo>
                    <a:lnTo>
                      <a:pt x="549399" y="60973"/>
                    </a:lnTo>
                    <a:cubicBezTo>
                      <a:pt x="549630" y="56448"/>
                      <a:pt x="548017" y="52229"/>
                      <a:pt x="544944" y="48931"/>
                    </a:cubicBezTo>
                    <a:cubicBezTo>
                      <a:pt x="541794" y="45634"/>
                      <a:pt x="537569" y="43793"/>
                      <a:pt x="533037" y="43793"/>
                    </a:cubicBezTo>
                    <a:close/>
                    <a:moveTo>
                      <a:pt x="150795" y="43793"/>
                    </a:moveTo>
                    <a:lnTo>
                      <a:pt x="150795" y="247725"/>
                    </a:lnTo>
                    <a:lnTo>
                      <a:pt x="150871" y="248568"/>
                    </a:lnTo>
                    <a:cubicBezTo>
                      <a:pt x="150948" y="267895"/>
                      <a:pt x="154943" y="286609"/>
                      <a:pt x="162701" y="304095"/>
                    </a:cubicBezTo>
                    <a:cubicBezTo>
                      <a:pt x="185055" y="354714"/>
                      <a:pt x="235370" y="387463"/>
                      <a:pt x="290756" y="387463"/>
                    </a:cubicBezTo>
                    <a:lnTo>
                      <a:pt x="302509" y="387463"/>
                    </a:lnTo>
                    <a:cubicBezTo>
                      <a:pt x="357971" y="387463"/>
                      <a:pt x="408209" y="354714"/>
                      <a:pt x="430640" y="304095"/>
                    </a:cubicBezTo>
                    <a:cubicBezTo>
                      <a:pt x="438398" y="286609"/>
                      <a:pt x="442393" y="267895"/>
                      <a:pt x="442470" y="248568"/>
                    </a:cubicBezTo>
                    <a:lnTo>
                      <a:pt x="442470" y="43793"/>
                    </a:lnTo>
                    <a:close/>
                    <a:moveTo>
                      <a:pt x="60304" y="43793"/>
                    </a:moveTo>
                    <a:cubicBezTo>
                      <a:pt x="55772" y="43793"/>
                      <a:pt x="51547" y="45634"/>
                      <a:pt x="48397" y="48931"/>
                    </a:cubicBezTo>
                    <a:cubicBezTo>
                      <a:pt x="45248" y="52229"/>
                      <a:pt x="43711" y="56448"/>
                      <a:pt x="43942" y="60973"/>
                    </a:cubicBezTo>
                    <a:lnTo>
                      <a:pt x="45391" y="67700"/>
                    </a:lnTo>
                    <a:lnTo>
                      <a:pt x="51498" y="110778"/>
                    </a:lnTo>
                    <a:lnTo>
                      <a:pt x="60093" y="135955"/>
                    </a:lnTo>
                    <a:lnTo>
                      <a:pt x="62205" y="145759"/>
                    </a:lnTo>
                    <a:lnTo>
                      <a:pt x="64773" y="149662"/>
                    </a:lnTo>
                    <a:lnTo>
                      <a:pt x="65710" y="152406"/>
                    </a:lnTo>
                    <a:lnTo>
                      <a:pt x="89716" y="187576"/>
                    </a:lnTo>
                    <a:lnTo>
                      <a:pt x="107086" y="213979"/>
                    </a:lnTo>
                    <a:lnTo>
                      <a:pt x="108007" y="214899"/>
                    </a:lnTo>
                    <a:lnTo>
                      <a:pt x="108007" y="43793"/>
                    </a:lnTo>
                    <a:close/>
                    <a:moveTo>
                      <a:pt x="60304" y="997"/>
                    </a:moveTo>
                    <a:lnTo>
                      <a:pt x="533037" y="997"/>
                    </a:lnTo>
                    <a:cubicBezTo>
                      <a:pt x="549169" y="997"/>
                      <a:pt x="564840" y="7746"/>
                      <a:pt x="575978" y="19481"/>
                    </a:cubicBezTo>
                    <a:cubicBezTo>
                      <a:pt x="587117" y="31138"/>
                      <a:pt x="593032" y="47091"/>
                      <a:pt x="592187" y="63197"/>
                    </a:cubicBezTo>
                    <a:cubicBezTo>
                      <a:pt x="589805" y="108370"/>
                      <a:pt x="578820" y="149555"/>
                      <a:pt x="559539" y="185678"/>
                    </a:cubicBezTo>
                    <a:cubicBezTo>
                      <a:pt x="543868" y="214976"/>
                      <a:pt x="522821" y="240745"/>
                      <a:pt x="496933" y="262297"/>
                    </a:cubicBezTo>
                    <a:cubicBezTo>
                      <a:pt x="492708" y="265825"/>
                      <a:pt x="488330" y="269353"/>
                      <a:pt x="483797" y="272650"/>
                    </a:cubicBezTo>
                    <a:lnTo>
                      <a:pt x="483644" y="272727"/>
                    </a:lnTo>
                    <a:lnTo>
                      <a:pt x="483567" y="272957"/>
                    </a:lnTo>
                    <a:cubicBezTo>
                      <a:pt x="481416" y="288680"/>
                      <a:pt x="477191" y="304172"/>
                      <a:pt x="470969" y="318821"/>
                    </a:cubicBezTo>
                    <a:cubicBezTo>
                      <a:pt x="461751" y="340525"/>
                      <a:pt x="448538" y="360083"/>
                      <a:pt x="431792" y="376802"/>
                    </a:cubicBezTo>
                    <a:cubicBezTo>
                      <a:pt x="415046" y="393522"/>
                      <a:pt x="395458" y="406713"/>
                      <a:pt x="373718" y="415917"/>
                    </a:cubicBezTo>
                    <a:cubicBezTo>
                      <a:pt x="356127" y="423279"/>
                      <a:pt x="337614" y="427881"/>
                      <a:pt x="318563" y="429568"/>
                    </a:cubicBezTo>
                    <a:lnTo>
                      <a:pt x="318103" y="429568"/>
                    </a:lnTo>
                    <a:lnTo>
                      <a:pt x="318103" y="473438"/>
                    </a:lnTo>
                    <a:lnTo>
                      <a:pt x="318487" y="473438"/>
                    </a:lnTo>
                    <a:cubicBezTo>
                      <a:pt x="337921" y="476506"/>
                      <a:pt x="355973" y="483638"/>
                      <a:pt x="370722" y="494069"/>
                    </a:cubicBezTo>
                    <a:cubicBezTo>
                      <a:pt x="395304" y="511325"/>
                      <a:pt x="409438" y="536864"/>
                      <a:pt x="409438" y="564014"/>
                    </a:cubicBezTo>
                    <a:lnTo>
                      <a:pt x="409438" y="607270"/>
                    </a:lnTo>
                    <a:lnTo>
                      <a:pt x="183903" y="607270"/>
                    </a:lnTo>
                    <a:lnTo>
                      <a:pt x="183903" y="564014"/>
                    </a:lnTo>
                    <a:cubicBezTo>
                      <a:pt x="183903" y="536864"/>
                      <a:pt x="197960" y="511325"/>
                      <a:pt x="222542" y="494069"/>
                    </a:cubicBezTo>
                    <a:cubicBezTo>
                      <a:pt x="237291" y="483638"/>
                      <a:pt x="255343" y="476506"/>
                      <a:pt x="274778" y="473438"/>
                    </a:cubicBezTo>
                    <a:lnTo>
                      <a:pt x="275239" y="473438"/>
                    </a:lnTo>
                    <a:lnTo>
                      <a:pt x="275239" y="429568"/>
                    </a:lnTo>
                    <a:lnTo>
                      <a:pt x="274778" y="429568"/>
                    </a:lnTo>
                    <a:cubicBezTo>
                      <a:pt x="255727" y="427881"/>
                      <a:pt x="237214" y="423279"/>
                      <a:pt x="219623" y="415917"/>
                    </a:cubicBezTo>
                    <a:cubicBezTo>
                      <a:pt x="197807" y="406713"/>
                      <a:pt x="178295" y="393522"/>
                      <a:pt x="161549" y="376802"/>
                    </a:cubicBezTo>
                    <a:cubicBezTo>
                      <a:pt x="144726" y="360083"/>
                      <a:pt x="131590" y="340525"/>
                      <a:pt x="122372" y="318821"/>
                    </a:cubicBezTo>
                    <a:cubicBezTo>
                      <a:pt x="116150" y="304095"/>
                      <a:pt x="111925" y="288680"/>
                      <a:pt x="109697" y="272957"/>
                    </a:cubicBezTo>
                    <a:lnTo>
                      <a:pt x="109697" y="272727"/>
                    </a:lnTo>
                    <a:lnTo>
                      <a:pt x="109544" y="272650"/>
                    </a:lnTo>
                    <a:cubicBezTo>
                      <a:pt x="105011" y="269353"/>
                      <a:pt x="100556" y="265825"/>
                      <a:pt x="96331" y="262297"/>
                    </a:cubicBezTo>
                    <a:cubicBezTo>
                      <a:pt x="70521" y="240745"/>
                      <a:pt x="49473" y="214976"/>
                      <a:pt x="33802" y="185678"/>
                    </a:cubicBezTo>
                    <a:cubicBezTo>
                      <a:pt x="14444" y="149555"/>
                      <a:pt x="3459" y="108370"/>
                      <a:pt x="1155" y="63197"/>
                    </a:cubicBezTo>
                    <a:cubicBezTo>
                      <a:pt x="310" y="47091"/>
                      <a:pt x="6148" y="31138"/>
                      <a:pt x="17286" y="19481"/>
                    </a:cubicBezTo>
                    <a:cubicBezTo>
                      <a:pt x="28425" y="7746"/>
                      <a:pt x="44095" y="997"/>
                      <a:pt x="60304" y="997"/>
                    </a:cubicBezTo>
                    <a:close/>
                    <a:moveTo>
                      <a:pt x="60332" y="565"/>
                    </a:moveTo>
                    <a:cubicBezTo>
                      <a:pt x="43970" y="565"/>
                      <a:pt x="28222" y="7314"/>
                      <a:pt x="16930" y="19126"/>
                    </a:cubicBezTo>
                    <a:cubicBezTo>
                      <a:pt x="5714" y="30937"/>
                      <a:pt x="-201" y="47043"/>
                      <a:pt x="644" y="63226"/>
                    </a:cubicBezTo>
                    <a:cubicBezTo>
                      <a:pt x="3026" y="108478"/>
                      <a:pt x="14011" y="149741"/>
                      <a:pt x="33369" y="185941"/>
                    </a:cubicBezTo>
                    <a:cubicBezTo>
                      <a:pt x="49117" y="215316"/>
                      <a:pt x="70165" y="241163"/>
                      <a:pt x="96053" y="262715"/>
                    </a:cubicBezTo>
                    <a:cubicBezTo>
                      <a:pt x="100508" y="266397"/>
                      <a:pt x="104887" y="269848"/>
                      <a:pt x="109266" y="273069"/>
                    </a:cubicBezTo>
                    <a:cubicBezTo>
                      <a:pt x="111417" y="288869"/>
                      <a:pt x="115642" y="304208"/>
                      <a:pt x="121941" y="319011"/>
                    </a:cubicBezTo>
                    <a:cubicBezTo>
                      <a:pt x="131159" y="340792"/>
                      <a:pt x="144372" y="360427"/>
                      <a:pt x="161195" y="377224"/>
                    </a:cubicBezTo>
                    <a:cubicBezTo>
                      <a:pt x="178018" y="394020"/>
                      <a:pt x="197607" y="407212"/>
                      <a:pt x="219424" y="416416"/>
                    </a:cubicBezTo>
                    <a:cubicBezTo>
                      <a:pt x="237169" y="423855"/>
                      <a:pt x="255682" y="428457"/>
                      <a:pt x="274733" y="430068"/>
                    </a:cubicBezTo>
                    <a:lnTo>
                      <a:pt x="274733" y="473018"/>
                    </a:lnTo>
                    <a:cubicBezTo>
                      <a:pt x="255375" y="476086"/>
                      <a:pt x="237246" y="483142"/>
                      <a:pt x="222343" y="493649"/>
                    </a:cubicBezTo>
                    <a:cubicBezTo>
                      <a:pt x="197607" y="511060"/>
                      <a:pt x="183396" y="536753"/>
                      <a:pt x="183396" y="564057"/>
                    </a:cubicBezTo>
                    <a:lnTo>
                      <a:pt x="183396" y="607851"/>
                    </a:lnTo>
                    <a:lnTo>
                      <a:pt x="227259" y="607851"/>
                    </a:lnTo>
                    <a:lnTo>
                      <a:pt x="366070" y="607851"/>
                    </a:lnTo>
                    <a:lnTo>
                      <a:pt x="409934" y="607851"/>
                    </a:lnTo>
                    <a:lnTo>
                      <a:pt x="409934" y="564057"/>
                    </a:lnTo>
                    <a:cubicBezTo>
                      <a:pt x="409934" y="536753"/>
                      <a:pt x="395799" y="511060"/>
                      <a:pt x="371064" y="493649"/>
                    </a:cubicBezTo>
                    <a:cubicBezTo>
                      <a:pt x="356161" y="483142"/>
                      <a:pt x="338032" y="476086"/>
                      <a:pt x="318596" y="473018"/>
                    </a:cubicBezTo>
                    <a:lnTo>
                      <a:pt x="318596" y="430068"/>
                    </a:lnTo>
                    <a:cubicBezTo>
                      <a:pt x="337724" y="428457"/>
                      <a:pt x="356238" y="423855"/>
                      <a:pt x="373906" y="416416"/>
                    </a:cubicBezTo>
                    <a:cubicBezTo>
                      <a:pt x="395799" y="407212"/>
                      <a:pt x="415388" y="394020"/>
                      <a:pt x="432211" y="377224"/>
                    </a:cubicBezTo>
                    <a:cubicBezTo>
                      <a:pt x="449034" y="360427"/>
                      <a:pt x="462247" y="340792"/>
                      <a:pt x="471466" y="319011"/>
                    </a:cubicBezTo>
                    <a:cubicBezTo>
                      <a:pt x="477765" y="304208"/>
                      <a:pt x="481990" y="288869"/>
                      <a:pt x="484141" y="273069"/>
                    </a:cubicBezTo>
                    <a:cubicBezTo>
                      <a:pt x="488519" y="269848"/>
                      <a:pt x="492898" y="266397"/>
                      <a:pt x="497353" y="262715"/>
                    </a:cubicBezTo>
                    <a:cubicBezTo>
                      <a:pt x="523241" y="241163"/>
                      <a:pt x="544290" y="215316"/>
                      <a:pt x="560037" y="185941"/>
                    </a:cubicBezTo>
                    <a:cubicBezTo>
                      <a:pt x="579396" y="149741"/>
                      <a:pt x="590381" y="108478"/>
                      <a:pt x="592762" y="63226"/>
                    </a:cubicBezTo>
                    <a:cubicBezTo>
                      <a:pt x="593607" y="47043"/>
                      <a:pt x="587615" y="30937"/>
                      <a:pt x="576400" y="19126"/>
                    </a:cubicBezTo>
                    <a:cubicBezTo>
                      <a:pt x="565184" y="7314"/>
                      <a:pt x="549360" y="565"/>
                      <a:pt x="533074" y="565"/>
                    </a:cubicBezTo>
                    <a:lnTo>
                      <a:pt x="485907" y="565"/>
                    </a:lnTo>
                    <a:lnTo>
                      <a:pt x="442044" y="565"/>
                    </a:lnTo>
                    <a:lnTo>
                      <a:pt x="372830" y="565"/>
                    </a:lnTo>
                    <a:lnTo>
                      <a:pt x="335036" y="565"/>
                    </a:lnTo>
                    <a:lnTo>
                      <a:pt x="258294" y="565"/>
                    </a:lnTo>
                    <a:lnTo>
                      <a:pt x="220576" y="565"/>
                    </a:lnTo>
                    <a:lnTo>
                      <a:pt x="151362" y="565"/>
                    </a:lnTo>
                    <a:lnTo>
                      <a:pt x="107499" y="565"/>
                    </a:lnTo>
                    <a:close/>
                    <a:moveTo>
                      <a:pt x="60304" y="0"/>
                    </a:moveTo>
                    <a:lnTo>
                      <a:pt x="533037" y="0"/>
                    </a:lnTo>
                    <a:cubicBezTo>
                      <a:pt x="549476" y="0"/>
                      <a:pt x="565454" y="6826"/>
                      <a:pt x="576746" y="18790"/>
                    </a:cubicBezTo>
                    <a:cubicBezTo>
                      <a:pt x="588038" y="30678"/>
                      <a:pt x="594030" y="46861"/>
                      <a:pt x="593185" y="63273"/>
                    </a:cubicBezTo>
                    <a:cubicBezTo>
                      <a:pt x="590881" y="108523"/>
                      <a:pt x="579819" y="149939"/>
                      <a:pt x="560384" y="186139"/>
                    </a:cubicBezTo>
                    <a:cubicBezTo>
                      <a:pt x="544637" y="215589"/>
                      <a:pt x="523512" y="241436"/>
                      <a:pt x="497624" y="263064"/>
                    </a:cubicBezTo>
                    <a:cubicBezTo>
                      <a:pt x="493400" y="266592"/>
                      <a:pt x="489021" y="270043"/>
                      <a:pt x="484566" y="273341"/>
                    </a:cubicBezTo>
                    <a:cubicBezTo>
                      <a:pt x="482415" y="289063"/>
                      <a:pt x="478113" y="304556"/>
                      <a:pt x="471891" y="319204"/>
                    </a:cubicBezTo>
                    <a:cubicBezTo>
                      <a:pt x="462673" y="341062"/>
                      <a:pt x="449383" y="360696"/>
                      <a:pt x="432560" y="377492"/>
                    </a:cubicBezTo>
                    <a:cubicBezTo>
                      <a:pt x="415660" y="394365"/>
                      <a:pt x="395995" y="407557"/>
                      <a:pt x="374102" y="416837"/>
                    </a:cubicBezTo>
                    <a:cubicBezTo>
                      <a:pt x="356588" y="424200"/>
                      <a:pt x="338075" y="428801"/>
                      <a:pt x="319101" y="430565"/>
                    </a:cubicBezTo>
                    <a:lnTo>
                      <a:pt x="319101" y="472517"/>
                    </a:lnTo>
                    <a:cubicBezTo>
                      <a:pt x="338536" y="475662"/>
                      <a:pt x="356588" y="482795"/>
                      <a:pt x="371337" y="493225"/>
                    </a:cubicBezTo>
                    <a:cubicBezTo>
                      <a:pt x="396226" y="510711"/>
                      <a:pt x="410437" y="536558"/>
                      <a:pt x="410437" y="564014"/>
                    </a:cubicBezTo>
                    <a:lnTo>
                      <a:pt x="410437" y="608344"/>
                    </a:lnTo>
                    <a:lnTo>
                      <a:pt x="182904" y="608344"/>
                    </a:lnTo>
                    <a:lnTo>
                      <a:pt x="182904" y="564014"/>
                    </a:lnTo>
                    <a:cubicBezTo>
                      <a:pt x="182904" y="536558"/>
                      <a:pt x="197115" y="510711"/>
                      <a:pt x="222004" y="493225"/>
                    </a:cubicBezTo>
                    <a:cubicBezTo>
                      <a:pt x="236753" y="482795"/>
                      <a:pt x="254805" y="475662"/>
                      <a:pt x="274240" y="472517"/>
                    </a:cubicBezTo>
                    <a:lnTo>
                      <a:pt x="274240" y="430565"/>
                    </a:lnTo>
                    <a:cubicBezTo>
                      <a:pt x="255266" y="428801"/>
                      <a:pt x="236753" y="424200"/>
                      <a:pt x="219239" y="416837"/>
                    </a:cubicBezTo>
                    <a:cubicBezTo>
                      <a:pt x="197346" y="407557"/>
                      <a:pt x="177681" y="394365"/>
                      <a:pt x="160781" y="377492"/>
                    </a:cubicBezTo>
                    <a:cubicBezTo>
                      <a:pt x="143958" y="360696"/>
                      <a:pt x="130668" y="341062"/>
                      <a:pt x="121450" y="319204"/>
                    </a:cubicBezTo>
                    <a:cubicBezTo>
                      <a:pt x="115228" y="304479"/>
                      <a:pt x="110926" y="289063"/>
                      <a:pt x="108699" y="273341"/>
                    </a:cubicBezTo>
                    <a:cubicBezTo>
                      <a:pt x="104243" y="270043"/>
                      <a:pt x="99865" y="266592"/>
                      <a:pt x="95717" y="263064"/>
                    </a:cubicBezTo>
                    <a:cubicBezTo>
                      <a:pt x="69752" y="241436"/>
                      <a:pt x="48628" y="215589"/>
                      <a:pt x="32880" y="186139"/>
                    </a:cubicBezTo>
                    <a:cubicBezTo>
                      <a:pt x="13522" y="149939"/>
                      <a:pt x="2460" y="108523"/>
                      <a:pt x="79" y="63273"/>
                    </a:cubicBezTo>
                    <a:cubicBezTo>
                      <a:pt x="-766" y="46861"/>
                      <a:pt x="5226" y="30678"/>
                      <a:pt x="16595" y="18790"/>
                    </a:cubicBezTo>
                    <a:cubicBezTo>
                      <a:pt x="27887" y="6826"/>
                      <a:pt x="43865" y="0"/>
                      <a:pt x="60304" y="0"/>
                    </a:cubicBezTo>
                    <a:close/>
                  </a:path>
                </a:pathLst>
              </a:custGeom>
              <a:solidFill>
                <a:srgbClr val="014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5" name="PA-文本框 15"/>
            <p:cNvSpPr txBox="1"/>
            <p:nvPr/>
          </p:nvSpPr>
          <p:spPr>
            <a:xfrm>
              <a:off x="2525383" y="2536011"/>
              <a:ext cx="4422775" cy="645160"/>
            </a:xfrm>
            <a:prstGeom prst="rect">
              <a:avLst/>
            </a:prstGeom>
            <a:noFill/>
          </p:spPr>
          <p:txBody>
            <a:bodyPr wrap="non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DL编译器的通用设计</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7" name="PA-组合 19"/>
          <p:cNvGrpSpPr/>
          <p:nvPr/>
        </p:nvGrpSpPr>
        <p:grpSpPr>
          <a:xfrm>
            <a:off x="3049270" y="4907726"/>
            <a:ext cx="3076563" cy="1009650"/>
            <a:chOff x="1454150" y="2419350"/>
            <a:chExt cx="3076563" cy="1009650"/>
          </a:xfrm>
        </p:grpSpPr>
        <p:grpSp>
          <p:nvGrpSpPr>
            <p:cNvPr id="48" name="组合 47"/>
            <p:cNvGrpSpPr/>
            <p:nvPr/>
          </p:nvGrpSpPr>
          <p:grpSpPr>
            <a:xfrm>
              <a:off x="1454150" y="2419350"/>
              <a:ext cx="1009650" cy="1009650"/>
              <a:chOff x="3324225" y="657225"/>
              <a:chExt cx="5543550" cy="5543550"/>
            </a:xfrm>
          </p:grpSpPr>
          <p:pic>
            <p:nvPicPr>
              <p:cNvPr id="53" name="PA-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4225" y="657225"/>
                <a:ext cx="5543550" cy="5543550"/>
              </a:xfrm>
              <a:prstGeom prst="rect">
                <a:avLst/>
              </a:prstGeom>
            </p:spPr>
          </p:pic>
          <p:sp>
            <p:nvSpPr>
              <p:cNvPr id="54" name="PA-椭圆 25"/>
              <p:cNvSpPr/>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PA-椭圆 62"/>
              <p:cNvSpPr/>
              <p:nvPr/>
            </p:nvSpPr>
            <p:spPr>
              <a:xfrm>
                <a:off x="4875722" y="2217516"/>
                <a:ext cx="2440557" cy="2367083"/>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rgbClr val="014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0" name="PA-文本框 22"/>
            <p:cNvSpPr txBox="1"/>
            <p:nvPr/>
          </p:nvSpPr>
          <p:spPr>
            <a:xfrm>
              <a:off x="2519033" y="2536011"/>
              <a:ext cx="2011680" cy="645160"/>
            </a:xfrm>
            <a:prstGeom prst="rect">
              <a:avLst/>
            </a:prstGeom>
            <a:noFill/>
          </p:spPr>
          <p:txBody>
            <a:bodyPr wrap="none" rtlCol="0">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3600" dirty="0">
                  <a:solidFill>
                    <a:schemeClr val="bg1"/>
                  </a:solidFill>
                  <a:latin typeface="微软雅黑" panose="020B0503020204020204" pitchFamily="34" charset="-122"/>
                  <a:ea typeface="微软雅黑" panose="020B0503020204020204" pitchFamily="34" charset="-122"/>
                </a:rPr>
                <a:t>未来方向</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sp>
        <p:nvSpPr>
          <p:cNvPr id="35" name="PA-文本框 34"/>
          <p:cNvSpPr txBox="1"/>
          <p:nvPr>
            <p:custDataLst>
              <p:tags r:id="rId3"/>
            </p:custDataLst>
          </p:nvPr>
        </p:nvSpPr>
        <p:spPr>
          <a:xfrm>
            <a:off x="958436" y="960438"/>
            <a:ext cx="3292889" cy="830997"/>
          </a:xfrm>
          <a:prstGeom prst="rect">
            <a:avLst/>
          </a:prstGeom>
          <a:noFill/>
        </p:spPr>
        <p:txBody>
          <a:bodyPr wrap="none" rtlCol="0">
            <a:spAutoFit/>
            <a:scene3d>
              <a:camera prst="orthographicFront"/>
              <a:lightRig rig="threePt" dir="t"/>
            </a:scene3d>
            <a:sp3d contourW="12700"/>
          </a:bodyPr>
          <a:lstStyle/>
          <a:p>
            <a:r>
              <a:rPr lang="en-US" altLang="zh-CN" sz="4800" b="1" i="1" dirty="0">
                <a:solidFill>
                  <a:schemeClr val="bg1"/>
                </a:solidFill>
                <a:latin typeface="Century Gothic" panose="020B0502020202020204" pitchFamily="34" charset="0"/>
                <a:ea typeface="ＤＦ明朝体W5" panose="02010609010101010101" pitchFamily="49" charset="-128"/>
              </a:rPr>
              <a:t>CONTENTS</a:t>
            </a:r>
            <a:endParaRPr lang="zh-CN" altLang="en-US" sz="4800" b="1" i="1" dirty="0">
              <a:solidFill>
                <a:schemeClr val="bg1"/>
              </a:solidFill>
              <a:latin typeface="Century Gothic" panose="020B0502020202020204" pitchFamily="34" charset="0"/>
              <a:ea typeface="ＤＦ明朝体W5" panose="02010609010101010101" pitchFamily="49" charset="-128"/>
            </a:endParaRPr>
          </a:p>
        </p:txBody>
      </p:sp>
      <p:grpSp>
        <p:nvGrpSpPr>
          <p:cNvPr id="56" name="组合 55"/>
          <p:cNvGrpSpPr/>
          <p:nvPr/>
        </p:nvGrpSpPr>
        <p:grpSpPr>
          <a:xfrm rot="5400000">
            <a:off x="7669029" y="-1927652"/>
            <a:ext cx="162292" cy="6692900"/>
            <a:chOff x="11296490" y="3390812"/>
            <a:chExt cx="162292" cy="6692900"/>
          </a:xfrm>
        </p:grpSpPr>
        <p:cxnSp>
          <p:nvCxnSpPr>
            <p:cNvPr id="52" name="直接连接符 51"/>
            <p:cNvCxnSpPr/>
            <p:nvPr/>
          </p:nvCxnSpPr>
          <p:spPr>
            <a:xfrm rot="16200000" flipH="1">
              <a:off x="8167037" y="6883851"/>
              <a:ext cx="6399722" cy="0"/>
            </a:xfrm>
            <a:prstGeom prst="line">
              <a:avLst/>
            </a:prstGeom>
            <a:ln>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11296490" y="3390812"/>
              <a:ext cx="162292" cy="162292"/>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bldLst>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组合 8"/>
          <p:cNvGrpSpPr/>
          <p:nvPr/>
        </p:nvGrpSpPr>
        <p:grpSpPr>
          <a:xfrm>
            <a:off x="3086100" y="419100"/>
            <a:ext cx="6019800" cy="6019800"/>
            <a:chOff x="3324225" y="657225"/>
            <a:chExt cx="5543550" cy="554355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657225"/>
              <a:ext cx="5543550" cy="5543550"/>
            </a:xfrm>
            <a:prstGeom prst="rect">
              <a:avLst/>
            </a:prstGeom>
          </p:spPr>
        </p:pic>
        <p:sp>
          <p:nvSpPr>
            <p:cNvPr id="8" name="椭圆 7"/>
            <p:cNvSpPr/>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018289" y="2711511"/>
            <a:ext cx="4253230" cy="922020"/>
          </a:xfrm>
          <a:prstGeom prst="rect">
            <a:avLst/>
          </a:prstGeom>
          <a:noFill/>
        </p:spPr>
        <p:txBody>
          <a:bodyPr wrap="none" rtlCol="0">
            <a:spAutoFit/>
            <a:scene3d>
              <a:camera prst="orthographicFront"/>
              <a:lightRig rig="threePt" dir="t"/>
            </a:scene3d>
            <a:sp3d contourW="12700"/>
          </a:bodyPr>
          <a:lstStyle/>
          <a:p>
            <a:pPr algn="ctr"/>
            <a:r>
              <a:rPr lang="en-US" altLang="zh-CN" sz="5400" dirty="0">
                <a:latin typeface="微软雅黑" panose="020B0503020204020204" pitchFamily="34" charset="-122"/>
                <a:ea typeface="微软雅黑" panose="020B0503020204020204" pitchFamily="34" charset="-122"/>
              </a:rPr>
              <a:t>THANK YOU</a:t>
            </a:r>
            <a:endParaRPr lang="en-US" altLang="zh-CN" sz="5400" dirty="0">
              <a:latin typeface="微软雅黑" panose="020B0503020204020204" pitchFamily="34" charset="-122"/>
              <a:ea typeface="微软雅黑" panose="020B0503020204020204" pitchFamily="34" charset="-122"/>
            </a:endParaRPr>
          </a:p>
        </p:txBody>
      </p:sp>
      <p:grpSp>
        <p:nvGrpSpPr>
          <p:cNvPr id="63" name="组合 62"/>
          <p:cNvGrpSpPr/>
          <p:nvPr/>
        </p:nvGrpSpPr>
        <p:grpSpPr>
          <a:xfrm>
            <a:off x="5040630" y="3939540"/>
            <a:ext cx="2111020" cy="348615"/>
            <a:chOff x="5058423" y="4604919"/>
            <a:chExt cx="2025650" cy="348615"/>
          </a:xfrm>
        </p:grpSpPr>
        <p:pic>
          <p:nvPicPr>
            <p:cNvPr id="26" name="图片 25"/>
            <p:cNvPicPr>
              <a:picLocks noChangeAspect="1"/>
            </p:cNvPicPr>
            <p:nvPr/>
          </p:nvPicPr>
          <p:blipFill>
            <a:blip r:embed="rId1">
              <a:extLst>
                <a:ext uri="{28A0092B-C50C-407E-A947-70E740481C1C}">
                  <a14:useLocalDpi xmlns:a14="http://schemas.microsoft.com/office/drawing/2010/main" val="0"/>
                </a:ext>
              </a:extLst>
            </a:blip>
            <a:srcRect l="44094" t="67147" r="43938" b="27770"/>
            <a:stretch>
              <a:fillRect/>
            </a:stretch>
          </p:blipFill>
          <p:spPr>
            <a:xfrm>
              <a:off x="5058423" y="4604919"/>
              <a:ext cx="2025650" cy="348615"/>
            </a:xfrm>
            <a:custGeom>
              <a:avLst/>
              <a:gdLst>
                <a:gd name="connsiteX0" fmla="*/ 0 w 1459230"/>
                <a:gd name="connsiteY0" fmla="*/ 0 h 348615"/>
                <a:gd name="connsiteX1" fmla="*/ 1459230 w 1459230"/>
                <a:gd name="connsiteY1" fmla="*/ 0 h 348615"/>
                <a:gd name="connsiteX2" fmla="*/ 1459230 w 1459230"/>
                <a:gd name="connsiteY2" fmla="*/ 348615 h 348615"/>
                <a:gd name="connsiteX3" fmla="*/ 0 w 1459230"/>
                <a:gd name="connsiteY3" fmla="*/ 348615 h 348615"/>
              </a:gdLst>
              <a:ahLst/>
              <a:cxnLst>
                <a:cxn ang="0">
                  <a:pos x="connsiteX0" y="connsiteY0"/>
                </a:cxn>
                <a:cxn ang="0">
                  <a:pos x="connsiteX1" y="connsiteY1"/>
                </a:cxn>
                <a:cxn ang="0">
                  <a:pos x="connsiteX2" y="connsiteY2"/>
                </a:cxn>
                <a:cxn ang="0">
                  <a:pos x="connsiteX3" y="connsiteY3"/>
                </a:cxn>
              </a:cxnLst>
              <a:rect l="l" t="t" r="r" b="b"/>
              <a:pathLst>
                <a:path w="1459230" h="348615">
                  <a:moveTo>
                    <a:pt x="0" y="0"/>
                  </a:moveTo>
                  <a:lnTo>
                    <a:pt x="1459230" y="0"/>
                  </a:lnTo>
                  <a:lnTo>
                    <a:pt x="1459230" y="348615"/>
                  </a:lnTo>
                  <a:lnTo>
                    <a:pt x="0" y="348615"/>
                  </a:lnTo>
                  <a:close/>
                </a:path>
              </a:pathLst>
            </a:custGeom>
            <a:ln>
              <a:noFill/>
              <a:miter lim="800000"/>
              <a:headEnd/>
              <a:tailEnd/>
            </a:ln>
            <a:effectLst>
              <a:outerShdw blurRad="457200" sx="102000" sy="102000" algn="ctr" rotWithShape="0">
                <a:prstClr val="black">
                  <a:alpha val="37000"/>
                </a:prstClr>
              </a:outerShdw>
            </a:effectLst>
          </p:spPr>
        </p:pic>
        <p:sp>
          <p:nvSpPr>
            <p:cNvPr id="31" name="文本框 30"/>
            <p:cNvSpPr txBox="1"/>
            <p:nvPr/>
          </p:nvSpPr>
          <p:spPr>
            <a:xfrm>
              <a:off x="5090717" y="4616349"/>
              <a:ext cx="1960794" cy="337185"/>
            </a:xfrm>
            <a:prstGeom prst="rect">
              <a:avLst/>
            </a:prstGeom>
            <a:noFill/>
          </p:spPr>
          <p:txBody>
            <a:bodyPr wrap="square" rtlCol="0">
              <a:spAutoFit/>
              <a:scene3d>
                <a:camera prst="orthographicFront"/>
                <a:lightRig rig="threePt" dir="t"/>
              </a:scene3d>
              <a:sp3d contourW="12700"/>
            </a:bodyPr>
            <a:lstStyle/>
            <a:p>
              <a:pPr algn="ctr"/>
              <a:r>
                <a:rPr lang="en-US" altLang="zh-CN" sz="1600" smtClean="0">
                  <a:solidFill>
                    <a:schemeClr val="bg1"/>
                  </a:solidFill>
                  <a:latin typeface="+mj-ea"/>
                  <a:ea typeface="+mj-ea"/>
                  <a:cs typeface="+mj-ea"/>
                </a:rPr>
                <a:t>BY:2010507 </a:t>
              </a:r>
              <a:r>
                <a:rPr lang="zh-CN" altLang="en-US" sz="1600" smtClean="0">
                  <a:solidFill>
                    <a:schemeClr val="bg1"/>
                  </a:solidFill>
                  <a:latin typeface="+mj-ea"/>
                  <a:ea typeface="+mj-ea"/>
                  <a:cs typeface="+mj-ea"/>
                </a:rPr>
                <a:t>谢子涵</a:t>
              </a:r>
              <a:endParaRPr lang="zh-CN" altLang="en-US" sz="1600" smtClean="0">
                <a:solidFill>
                  <a:schemeClr val="bg1"/>
                </a:solidFill>
                <a:latin typeface="+mj-ea"/>
                <a:ea typeface="+mj-ea"/>
                <a:cs typeface="+mj-ea"/>
              </a:endParaRPr>
            </a:p>
          </p:txBody>
        </p:sp>
      </p:grpSp>
      <p:grpSp>
        <p:nvGrpSpPr>
          <p:cNvPr id="65" name="组合 64"/>
          <p:cNvGrpSpPr/>
          <p:nvPr/>
        </p:nvGrpSpPr>
        <p:grpSpPr>
          <a:xfrm>
            <a:off x="11153775" y="449361"/>
            <a:ext cx="447718" cy="6095923"/>
            <a:chOff x="11153775" y="449361"/>
            <a:chExt cx="447718" cy="6095923"/>
          </a:xfrm>
        </p:grpSpPr>
        <p:cxnSp>
          <p:nvCxnSpPr>
            <p:cNvPr id="39" name="直接连接符 38"/>
            <p:cNvCxnSpPr/>
            <p:nvPr/>
          </p:nvCxnSpPr>
          <p:spPr>
            <a:xfrm>
              <a:off x="11366891" y="927309"/>
              <a:ext cx="0" cy="1980000"/>
            </a:xfrm>
            <a:prstGeom prst="line">
              <a:avLst/>
            </a:prstGeom>
            <a:ln>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1366891" y="3950692"/>
              <a:ext cx="0" cy="1980000"/>
            </a:xfrm>
            <a:prstGeom prst="line">
              <a:avLst/>
            </a:prstGeom>
            <a:ln>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1204674" y="3256036"/>
              <a:ext cx="345924" cy="345924"/>
              <a:chOff x="9735016" y="-1838372"/>
              <a:chExt cx="647625" cy="647625"/>
            </a:xfrm>
          </p:grpSpPr>
          <p:sp>
            <p:nvSpPr>
              <p:cNvPr id="43" name="椭圆 42"/>
              <p:cNvSpPr/>
              <p:nvPr/>
            </p:nvSpPr>
            <p:spPr>
              <a:xfrm>
                <a:off x="9735016" y="-1838372"/>
                <a:ext cx="647625" cy="647625"/>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06910" y="-1666478"/>
                <a:ext cx="303837" cy="303837"/>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11161465" y="449361"/>
              <a:ext cx="389132" cy="183633"/>
              <a:chOff x="6248400" y="-1638300"/>
              <a:chExt cx="586740" cy="285750"/>
            </a:xfrm>
          </p:grpSpPr>
          <p:cxnSp>
            <p:nvCxnSpPr>
              <p:cNvPr id="49" name="直接连接符 48"/>
              <p:cNvCxnSpPr/>
              <p:nvPr/>
            </p:nvCxnSpPr>
            <p:spPr>
              <a:xfrm>
                <a:off x="6400800" y="-1638300"/>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248400" y="-1495425"/>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400800" y="-1352550"/>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57" name="椭圆 56"/>
            <p:cNvSpPr/>
            <p:nvPr/>
          </p:nvSpPr>
          <p:spPr>
            <a:xfrm>
              <a:off x="11153775" y="6097566"/>
              <a:ext cx="447718" cy="447718"/>
            </a:xfrm>
            <a:prstGeom prst="ellipse">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grpSp>
      <p:grpSp>
        <p:nvGrpSpPr>
          <p:cNvPr id="64" name="组合 63"/>
          <p:cNvGrpSpPr/>
          <p:nvPr/>
        </p:nvGrpSpPr>
        <p:grpSpPr>
          <a:xfrm>
            <a:off x="624185" y="310345"/>
            <a:ext cx="1151181" cy="6286279"/>
            <a:chOff x="624185" y="310345"/>
            <a:chExt cx="1151181" cy="6286279"/>
          </a:xfrm>
        </p:grpSpPr>
        <p:cxnSp>
          <p:nvCxnSpPr>
            <p:cNvPr id="33" name="直接连接符 32"/>
            <p:cNvCxnSpPr/>
            <p:nvPr/>
          </p:nvCxnSpPr>
          <p:spPr>
            <a:xfrm>
              <a:off x="855018" y="927309"/>
              <a:ext cx="0" cy="1980000"/>
            </a:xfrm>
            <a:prstGeom prst="line">
              <a:avLst/>
            </a:prstGeom>
            <a:ln>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55018" y="3950692"/>
              <a:ext cx="0" cy="1980000"/>
            </a:xfrm>
            <a:prstGeom prst="line">
              <a:avLst/>
            </a:prstGeom>
            <a:ln>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rot="5400000">
              <a:off x="422848" y="3198167"/>
              <a:ext cx="86433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2029</a:t>
              </a:r>
              <a:endParaRPr lang="zh-CN" altLang="en-US" sz="2400" dirty="0">
                <a:solidFill>
                  <a:schemeClr val="bg1"/>
                </a:solid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endParaRPr>
            </a:p>
          </p:txBody>
        </p:sp>
        <p:sp>
          <p:nvSpPr>
            <p:cNvPr id="59" name="文本框 58"/>
            <p:cNvSpPr txBox="1"/>
            <p:nvPr/>
          </p:nvSpPr>
          <p:spPr>
            <a:xfrm>
              <a:off x="660168" y="6011849"/>
              <a:ext cx="917239" cy="584775"/>
            </a:xfrm>
            <a:prstGeom prst="rect">
              <a:avLst/>
            </a:prstGeom>
            <a:noFill/>
          </p:spPr>
          <p:txBody>
            <a:bodyPr wrap="none" rtlCol="0">
              <a:spAutoFit/>
              <a:scene3d>
                <a:camera prst="orthographicFront"/>
                <a:lightRig rig="threePt" dir="t"/>
              </a:scene3d>
              <a:sp3d contourW="12700"/>
            </a:bodyPr>
            <a:lstStyle/>
            <a:p>
              <a:r>
                <a:rPr lang="en-US" altLang="zh-CN" sz="1600" i="1" dirty="0">
                  <a:solidFill>
                    <a:schemeClr val="bg1">
                      <a:lumMod val="95000"/>
                    </a:schemeClr>
                  </a:solidFill>
                  <a:latin typeface="Century Gothic" panose="020B0502020202020204" pitchFamily="34" charset="0"/>
                  <a:ea typeface="ＤＦ明朝体W5" panose="02010609010101010101" pitchFamily="49" charset="-128"/>
                </a:rPr>
                <a:t>POWER</a:t>
              </a:r>
              <a:endParaRPr lang="en-US" altLang="zh-CN" sz="1600" i="1" dirty="0">
                <a:solidFill>
                  <a:schemeClr val="bg1">
                    <a:lumMod val="95000"/>
                  </a:schemeClr>
                </a:solidFill>
                <a:latin typeface="Century Gothic" panose="020B0502020202020204" pitchFamily="34" charset="0"/>
                <a:ea typeface="ＤＦ明朝体W5" panose="02010609010101010101" pitchFamily="49" charset="-128"/>
              </a:endParaRPr>
            </a:p>
            <a:p>
              <a:r>
                <a:rPr lang="en-US" altLang="zh-CN" sz="1600" i="1" dirty="0">
                  <a:solidFill>
                    <a:schemeClr val="bg1">
                      <a:lumMod val="95000"/>
                    </a:schemeClr>
                  </a:solidFill>
                  <a:latin typeface="Century Gothic" panose="020B0502020202020204" pitchFamily="34" charset="0"/>
                  <a:ea typeface="ＤＦ明朝体W5" panose="02010609010101010101" pitchFamily="49" charset="-128"/>
                </a:rPr>
                <a:t>POINT</a:t>
              </a:r>
              <a:endParaRPr lang="zh-CN" altLang="en-US" sz="1600" i="1" dirty="0">
                <a:solidFill>
                  <a:schemeClr val="bg1">
                    <a:lumMod val="95000"/>
                  </a:schemeClr>
                </a:solidFill>
                <a:latin typeface="Century Gothic" panose="020B0502020202020204" pitchFamily="34" charset="0"/>
                <a:ea typeface="ＤＦ明朝体W5" panose="02010609010101010101" pitchFamily="49" charset="-128"/>
              </a:endParaRPr>
            </a:p>
          </p:txBody>
        </p:sp>
        <p:sp>
          <p:nvSpPr>
            <p:cNvPr id="62" name="文本框 61"/>
            <p:cNvSpPr txBox="1"/>
            <p:nvPr/>
          </p:nvSpPr>
          <p:spPr>
            <a:xfrm>
              <a:off x="644928" y="310345"/>
              <a:ext cx="1130438"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Century Gothic" panose="020B0502020202020204" pitchFamily="34" charset="0"/>
                  <a:ea typeface="ＤＦ明朝体W5" panose="02010609010101010101" pitchFamily="49" charset="-128"/>
                </a:rPr>
                <a:t>LOGO</a:t>
              </a:r>
              <a:endParaRPr lang="zh-CN" altLang="en-US" sz="2400" b="1" dirty="0">
                <a:solidFill>
                  <a:schemeClr val="bg1"/>
                </a:solidFill>
                <a:latin typeface="Century Gothic" panose="020B0502020202020204" pitchFamily="34" charset="0"/>
                <a:ea typeface="ＤＦ明朝体W5" panose="02010609010101010101" pitchFamily="49" charset="-128"/>
              </a:endParaRPr>
            </a:p>
          </p:txBody>
        </p:sp>
      </p:grpSp>
      <p:pic>
        <p:nvPicPr>
          <p:cNvPr id="2" name="Thomas Greenberg - The Right Path">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028700" y="-8572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mc:Choice>
    <mc:Fallback>
      <p:transition spd="slow"/>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2"/>
                </p:tgtEl>
              </p:cMediaNode>
            </p:audio>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PA-组合 8"/>
          <p:cNvGrpSpPr/>
          <p:nvPr>
            <p:custDataLst>
              <p:tags r:id="rId2"/>
            </p:custDataLst>
          </p:nvPr>
        </p:nvGrpSpPr>
        <p:grpSpPr>
          <a:xfrm>
            <a:off x="3086100" y="419100"/>
            <a:ext cx="6019800" cy="6019800"/>
            <a:chOff x="3324225" y="657225"/>
            <a:chExt cx="5543550" cy="5543550"/>
          </a:xfrm>
        </p:grpSpPr>
        <p:pic>
          <p:nvPicPr>
            <p:cNvPr id="7" name="PA-图片 6"/>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3324225" y="657225"/>
              <a:ext cx="5543550" cy="5543550"/>
            </a:xfrm>
            <a:prstGeom prst="rect">
              <a:avLst/>
            </a:prstGeom>
          </p:spPr>
        </p:pic>
        <p:sp>
          <p:nvSpPr>
            <p:cNvPr id="8" name="PA-椭圆 7"/>
            <p:cNvSpPr/>
            <p:nvPr>
              <p:custDataLst>
                <p:tags r:id="rId5"/>
              </p:custDataLst>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文本框 9"/>
          <p:cNvSpPr txBox="1"/>
          <p:nvPr>
            <p:custDataLst>
              <p:tags r:id="rId6"/>
            </p:custDataLst>
          </p:nvPr>
        </p:nvSpPr>
        <p:spPr>
          <a:xfrm>
            <a:off x="5394972" y="2906993"/>
            <a:ext cx="1402080" cy="829945"/>
          </a:xfrm>
          <a:prstGeom prst="rect">
            <a:avLst/>
          </a:prstGeom>
          <a:noFill/>
        </p:spPr>
        <p:txBody>
          <a:bodyPr wrap="none" rtlCol="0">
            <a:spAutoFit/>
            <a:scene3d>
              <a:camera prst="orthographicFront"/>
              <a:lightRig rig="threePt" dir="t"/>
            </a:scene3d>
            <a:sp3d contourW="12700"/>
          </a:bodyPr>
          <a:lstStyle/>
          <a:p>
            <a:pPr algn="ctr"/>
            <a:r>
              <a:rPr lang="zh-CN" altLang="en-US" sz="4800" dirty="0">
                <a:latin typeface="微软雅黑" panose="020B0503020204020204" pitchFamily="34" charset="-122"/>
                <a:ea typeface="微软雅黑" panose="020B0503020204020204" pitchFamily="34" charset="-122"/>
              </a:rPr>
              <a:t>介绍</a:t>
            </a:r>
            <a:endParaRPr lang="zh-CN" altLang="en-US" sz="48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14245" y="1888956"/>
            <a:ext cx="2563522" cy="1107996"/>
          </a:xfrm>
          <a:prstGeom prst="rect">
            <a:avLst/>
          </a:prstGeom>
          <a:noFill/>
        </p:spPr>
        <p:txBody>
          <a:bodyPr wrap="none" rtlCol="0">
            <a:spAutoFit/>
            <a:scene3d>
              <a:camera prst="orthographicFront"/>
              <a:lightRig rig="threePt" dir="t"/>
            </a:scene3d>
            <a:sp3d contourW="12700"/>
          </a:bodyPr>
          <a:lstStyle/>
          <a:p>
            <a:pPr algn="ctr"/>
            <a:r>
              <a:rPr lang="en-US" altLang="zh-CN" sz="6000" b="1" i="1" dirty="0">
                <a:blipFill dpi="0" rotWithShape="1">
                  <a:blip r:embed="rId7"/>
                  <a:srcRect/>
                  <a:tile tx="0" ty="-438150" sx="100000" sy="100000" flip="none" algn="t"/>
                </a:blip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NO.</a:t>
            </a:r>
            <a:r>
              <a:rPr lang="en-US" altLang="zh-CN" sz="6600" b="1" i="1" dirty="0">
                <a:blipFill dpi="0" rotWithShape="1">
                  <a:blip r:embed="rId7"/>
                  <a:srcRect/>
                  <a:tile tx="0" ty="-438150" sx="100000" sy="100000" flip="none" algn="t"/>
                </a:blip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01</a:t>
            </a:r>
            <a:endParaRPr lang="zh-CN" altLang="en-US" sz="6000" b="1" i="1" dirty="0">
              <a:blipFill dpi="0" rotWithShape="1">
                <a:blip r:embed="rId7"/>
                <a:srcRect/>
                <a:tile tx="0" ty="-438150" sx="100000" sy="100000" flip="none" algn="t"/>
              </a:blip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endParaRPr>
          </a:p>
        </p:txBody>
      </p:sp>
      <p:sp>
        <p:nvSpPr>
          <p:cNvPr id="14" name="矩形 13"/>
          <p:cNvSpPr/>
          <p:nvPr/>
        </p:nvSpPr>
        <p:spPr bwMode="auto">
          <a:xfrm>
            <a:off x="4267200" y="4190438"/>
            <a:ext cx="3676650" cy="430887"/>
          </a:xfrm>
          <a:prstGeom prst="rect">
            <a:avLst/>
          </a:prstGeom>
        </p:spPr>
        <p:txBody>
          <a:bodyPr wrap="square">
            <a:spAutoFit/>
            <a:scene3d>
              <a:camera prst="orthographicFront"/>
              <a:lightRig rig="threePt" dir="t"/>
            </a:scene3d>
            <a:sp3d contourW="12700"/>
          </a:bodyPr>
          <a:lstStyle/>
          <a:p>
            <a:pPr algn="ctr">
              <a:defRPr/>
            </a:pPr>
            <a:r>
              <a:rPr lang="en-US" altLang="zh-CN" sz="1050" i="1" dirty="0">
                <a:solidFill>
                  <a:schemeClr val="tx1">
                    <a:lumMod val="65000"/>
                    <a:lumOff val="35000"/>
                  </a:schemeClr>
                </a:solidFill>
                <a:latin typeface="Century Gothic" panose="020B0502020202020204" pitchFamily="34" charset="0"/>
                <a:ea typeface="+mj-ea"/>
              </a:rPr>
              <a:t>This template is exclusively designed by Fei </a:t>
            </a:r>
            <a:r>
              <a:rPr lang="en-US" altLang="zh-CN" sz="1050" i="1" dirty="0" err="1">
                <a:solidFill>
                  <a:schemeClr val="tx1">
                    <a:lumMod val="65000"/>
                    <a:lumOff val="35000"/>
                  </a:schemeClr>
                </a:solidFill>
                <a:latin typeface="Century Gothic" panose="020B0502020202020204" pitchFamily="34" charset="0"/>
                <a:ea typeface="+mj-ea"/>
              </a:rPr>
              <a:t>er</a:t>
            </a:r>
            <a:r>
              <a:rPr lang="en-US" altLang="zh-CN" sz="1050" i="1" dirty="0">
                <a:solidFill>
                  <a:schemeClr val="tx1">
                    <a:lumMod val="65000"/>
                    <a:lumOff val="35000"/>
                  </a:schemeClr>
                </a:solidFill>
                <a:latin typeface="Century Gothic" panose="020B0502020202020204" pitchFamily="34" charset="0"/>
                <a:ea typeface="+mj-ea"/>
              </a:rPr>
              <a:t> creative, and copyrights belong to Bao </a:t>
            </a:r>
            <a:r>
              <a:rPr lang="en-US" altLang="zh-CN" sz="1050" i="1" dirty="0" err="1">
                <a:solidFill>
                  <a:schemeClr val="tx1">
                    <a:lumMod val="65000"/>
                    <a:lumOff val="35000"/>
                  </a:schemeClr>
                </a:solidFill>
                <a:latin typeface="Century Gothic" panose="020B0502020202020204" pitchFamily="34" charset="0"/>
                <a:ea typeface="+mj-ea"/>
              </a:rPr>
              <a:t>tu</a:t>
            </a:r>
            <a:r>
              <a:rPr lang="en-US" altLang="zh-CN" sz="1050" i="1" dirty="0">
                <a:solidFill>
                  <a:schemeClr val="tx1">
                    <a:lumMod val="65000"/>
                    <a:lumOff val="35000"/>
                  </a:schemeClr>
                </a:solidFill>
                <a:latin typeface="Century Gothic" panose="020B0502020202020204" pitchFamily="34" charset="0"/>
                <a:ea typeface="+mj-ea"/>
              </a:rPr>
              <a:t> internet</a:t>
            </a:r>
            <a:endParaRPr lang="zh-CN" altLang="en-US" sz="1050" i="1" dirty="0">
              <a:solidFill>
                <a:schemeClr val="tx1">
                  <a:lumMod val="65000"/>
                  <a:lumOff val="35000"/>
                </a:schemeClr>
              </a:solidFill>
              <a:latin typeface="Century Gothic" panose="020B0502020202020204" pitchFamily="34" charset="0"/>
              <a:ea typeface="+mj-ea"/>
            </a:endParaRPr>
          </a:p>
        </p:txBody>
      </p:sp>
      <p:cxnSp>
        <p:nvCxnSpPr>
          <p:cNvPr id="3" name="直接连接符 2"/>
          <p:cNvCxnSpPr/>
          <p:nvPr/>
        </p:nvCxnSpPr>
        <p:spPr>
          <a:xfrm>
            <a:off x="5888326" y="4046277"/>
            <a:ext cx="415349" cy="0"/>
          </a:xfrm>
          <a:prstGeom prst="line">
            <a:avLst/>
          </a:prstGeom>
          <a:ln w="38100">
            <a:solidFill>
              <a:srgbClr val="014598"/>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55018" y="927309"/>
            <a:ext cx="0" cy="1980000"/>
          </a:xfrm>
          <a:prstGeom prst="line">
            <a:avLst/>
          </a:prstGeom>
          <a:ln>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55018" y="3950692"/>
            <a:ext cx="0" cy="1980000"/>
          </a:xfrm>
          <a:prstGeom prst="line">
            <a:avLst/>
          </a:prstGeom>
          <a:ln>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rot="5400000">
            <a:off x="422848" y="3198167"/>
            <a:ext cx="86433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2029</a:t>
            </a:r>
            <a:endParaRPr lang="zh-CN" altLang="en-US" sz="2400" dirty="0">
              <a:solidFill>
                <a:schemeClr val="bg1"/>
              </a:solid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endParaRPr>
          </a:p>
        </p:txBody>
      </p:sp>
      <p:cxnSp>
        <p:nvCxnSpPr>
          <p:cNvPr id="37" name="直接连接符 36"/>
          <p:cNvCxnSpPr/>
          <p:nvPr/>
        </p:nvCxnSpPr>
        <p:spPr>
          <a:xfrm>
            <a:off x="11366891" y="927309"/>
            <a:ext cx="0" cy="1980000"/>
          </a:xfrm>
          <a:prstGeom prst="line">
            <a:avLst/>
          </a:prstGeom>
          <a:ln>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1366891" y="3950692"/>
            <a:ext cx="0" cy="1980000"/>
          </a:xfrm>
          <a:prstGeom prst="line">
            <a:avLst/>
          </a:prstGeom>
          <a:ln>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1204674" y="3256036"/>
            <a:ext cx="345924" cy="345924"/>
            <a:chOff x="9735016" y="-1838372"/>
            <a:chExt cx="647625" cy="647625"/>
          </a:xfrm>
        </p:grpSpPr>
        <p:sp>
          <p:nvSpPr>
            <p:cNvPr id="42" name="椭圆 41"/>
            <p:cNvSpPr/>
            <p:nvPr/>
          </p:nvSpPr>
          <p:spPr>
            <a:xfrm>
              <a:off x="9735016" y="-1838372"/>
              <a:ext cx="647625" cy="647625"/>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9906910" y="-1666478"/>
              <a:ext cx="303837" cy="303837"/>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1161465" y="449361"/>
            <a:ext cx="389132" cy="183633"/>
            <a:chOff x="6248400" y="-1638300"/>
            <a:chExt cx="586740" cy="285750"/>
          </a:xfrm>
        </p:grpSpPr>
        <p:cxnSp>
          <p:nvCxnSpPr>
            <p:cNvPr id="48" name="直接连接符 47"/>
            <p:cNvCxnSpPr/>
            <p:nvPr/>
          </p:nvCxnSpPr>
          <p:spPr>
            <a:xfrm>
              <a:off x="6400800" y="-1638300"/>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248400" y="-1495425"/>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400800" y="-1352550"/>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55" name="椭圆 54"/>
          <p:cNvSpPr/>
          <p:nvPr/>
        </p:nvSpPr>
        <p:spPr>
          <a:xfrm>
            <a:off x="11153775" y="6097566"/>
            <a:ext cx="447718" cy="447718"/>
          </a:xfrm>
          <a:prstGeom prst="ellipse">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sp>
        <p:nvSpPr>
          <p:cNvPr id="56" name="文本框 55"/>
          <p:cNvSpPr txBox="1"/>
          <p:nvPr/>
        </p:nvSpPr>
        <p:spPr>
          <a:xfrm>
            <a:off x="660168" y="6011849"/>
            <a:ext cx="917239" cy="584775"/>
          </a:xfrm>
          <a:prstGeom prst="rect">
            <a:avLst/>
          </a:prstGeom>
          <a:noFill/>
        </p:spPr>
        <p:txBody>
          <a:bodyPr wrap="none" rtlCol="0">
            <a:spAutoFit/>
            <a:scene3d>
              <a:camera prst="orthographicFront"/>
              <a:lightRig rig="threePt" dir="t"/>
            </a:scene3d>
            <a:sp3d contourW="12700"/>
          </a:bodyPr>
          <a:lstStyle/>
          <a:p>
            <a:r>
              <a:rPr lang="en-US" altLang="zh-CN" sz="1600" i="1" dirty="0">
                <a:solidFill>
                  <a:schemeClr val="bg1">
                    <a:lumMod val="95000"/>
                  </a:schemeClr>
                </a:solidFill>
                <a:latin typeface="Century Gothic" panose="020B0502020202020204" pitchFamily="34" charset="0"/>
                <a:ea typeface="ＤＦ明朝体W5" panose="02010609010101010101" pitchFamily="49" charset="-128"/>
              </a:rPr>
              <a:t>POWER</a:t>
            </a:r>
            <a:endParaRPr lang="en-US" altLang="zh-CN" sz="1600" i="1" dirty="0">
              <a:solidFill>
                <a:schemeClr val="bg1">
                  <a:lumMod val="95000"/>
                </a:schemeClr>
              </a:solidFill>
              <a:latin typeface="Century Gothic" panose="020B0502020202020204" pitchFamily="34" charset="0"/>
              <a:ea typeface="ＤＦ明朝体W5" panose="02010609010101010101" pitchFamily="49" charset="-128"/>
            </a:endParaRPr>
          </a:p>
          <a:p>
            <a:r>
              <a:rPr lang="en-US" altLang="zh-CN" sz="1600" i="1" dirty="0">
                <a:solidFill>
                  <a:schemeClr val="bg1">
                    <a:lumMod val="95000"/>
                  </a:schemeClr>
                </a:solidFill>
                <a:latin typeface="Century Gothic" panose="020B0502020202020204" pitchFamily="34" charset="0"/>
                <a:ea typeface="ＤＦ明朝体W5" panose="02010609010101010101" pitchFamily="49" charset="-128"/>
              </a:rPr>
              <a:t>POINT</a:t>
            </a:r>
            <a:endParaRPr lang="zh-CN" altLang="en-US" sz="1600" i="1" dirty="0">
              <a:solidFill>
                <a:schemeClr val="bg1">
                  <a:lumMod val="95000"/>
                </a:schemeClr>
              </a:solidFill>
              <a:latin typeface="Century Gothic" panose="020B0502020202020204" pitchFamily="34" charset="0"/>
              <a:ea typeface="ＤＦ明朝体W5" panose="02010609010101010101" pitchFamily="49" charset="-128"/>
            </a:endParaRPr>
          </a:p>
        </p:txBody>
      </p:sp>
      <p:sp>
        <p:nvSpPr>
          <p:cNvPr id="58" name="文本框 57"/>
          <p:cNvSpPr txBox="1"/>
          <p:nvPr/>
        </p:nvSpPr>
        <p:spPr>
          <a:xfrm>
            <a:off x="644928" y="310345"/>
            <a:ext cx="1130438"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Century Gothic" panose="020B0502020202020204" pitchFamily="34" charset="0"/>
                <a:ea typeface="ＤＦ明朝体W5" panose="02010609010101010101" pitchFamily="49" charset="-128"/>
              </a:rPr>
              <a:t>LOGO</a:t>
            </a:r>
            <a:endParaRPr lang="zh-CN" altLang="en-US" sz="2400" b="1" dirty="0">
              <a:solidFill>
                <a:schemeClr val="bg1"/>
              </a:solidFill>
              <a:latin typeface="Century Gothic" panose="020B0502020202020204" pitchFamily="34" charset="0"/>
              <a:ea typeface="ＤＦ明朝体W5" panose="02010609010101010101" pitchFamily="49" charset="-128"/>
            </a:endParaRPr>
          </a:p>
        </p:txBody>
      </p:sp>
    </p:spTree>
  </p:cSld>
  <p:clrMapOvr>
    <a:masterClrMapping/>
  </p:clrMapOvr>
  <p:transition spd="slow"/>
  <p:timing>
    <p:tnLst>
      <p:par>
        <p:cTn id="1" dur="indefinite" restart="never" nodeType="tmRoot"/>
      </p:par>
    </p:tnLst>
    <p:bldLst>
      <p:bldP spid="10" grpId="0"/>
      <p:bldP spid="11"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01</a:t>
            </a:r>
            <a:endParaRPr lang="zh-CN" altLang="en-US" sz="2800" dirty="0">
              <a:latin typeface="Century Gothic" panose="020B0502020202020204" pitchFamily="34" charset="0"/>
            </a:endParaRPr>
          </a:p>
        </p:txBody>
      </p:sp>
      <p:sp>
        <p:nvSpPr>
          <p:cNvPr id="6" name="文本框 5"/>
          <p:cNvSpPr txBox="1"/>
          <p:nvPr/>
        </p:nvSpPr>
        <p:spPr>
          <a:xfrm>
            <a:off x="1724660" y="541020"/>
            <a:ext cx="1808480" cy="583565"/>
          </a:xfrm>
          <a:prstGeom prst="rect">
            <a:avLst/>
          </a:prstGeom>
          <a:noFill/>
        </p:spPr>
        <p:txBody>
          <a:bodyPr wrap="none" rtlCol="0">
            <a:spAutoFit/>
            <a:scene3d>
              <a:camera prst="orthographicFront"/>
              <a:lightRig rig="threePt" dir="t"/>
            </a:scene3d>
            <a:sp3d contourW="12700"/>
          </a:bodyPr>
          <a:lstStyle/>
          <a:p>
            <a:r>
              <a:rPr lang="zh-CN" altLang="en-US" sz="3200" dirty="0">
                <a:latin typeface="微软雅黑" panose="020B0503020204020204" pitchFamily="34" charset="-122"/>
                <a:ea typeface="微软雅黑" panose="020B0503020204020204" pitchFamily="34" charset="-122"/>
              </a:rPr>
              <a:t>出现背景</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grpSp>
        <p:nvGrpSpPr>
          <p:cNvPr id="115" name="组合 114"/>
          <p:cNvGrpSpPr/>
          <p:nvPr/>
        </p:nvGrpSpPr>
        <p:grpSpPr>
          <a:xfrm>
            <a:off x="3576536" y="2775957"/>
            <a:ext cx="1403277" cy="2034284"/>
            <a:chOff x="3444900" y="2380822"/>
            <a:chExt cx="1403277" cy="2034284"/>
          </a:xfrm>
        </p:grpSpPr>
        <p:sp>
          <p:nvSpPr>
            <p:cNvPr id="116" name="任意多边形: 形状 115"/>
            <p:cNvSpPr/>
            <p:nvPr/>
          </p:nvSpPr>
          <p:spPr>
            <a:xfrm>
              <a:off x="3444900" y="2380822"/>
              <a:ext cx="1403277" cy="2034284"/>
            </a:xfrm>
            <a:custGeom>
              <a:avLst/>
              <a:gdLst>
                <a:gd name="connsiteX0" fmla="*/ 386135 w 1403277"/>
                <a:gd name="connsiteY0" fmla="*/ 0 h 2034284"/>
                <a:gd name="connsiteX1" fmla="*/ 1403277 w 1403277"/>
                <a:gd name="connsiteY1" fmla="*/ 1017142 h 2034284"/>
                <a:gd name="connsiteX2" fmla="*/ 386135 w 1403277"/>
                <a:gd name="connsiteY2" fmla="*/ 2034284 h 2034284"/>
                <a:gd name="connsiteX3" fmla="*/ 0 w 1403277"/>
                <a:gd name="connsiteY3" fmla="*/ 1648149 h 2034284"/>
                <a:gd name="connsiteX4" fmla="*/ 631007 w 1403277"/>
                <a:gd name="connsiteY4" fmla="*/ 1017142 h 2034284"/>
                <a:gd name="connsiteX5" fmla="*/ 0 w 1403277"/>
                <a:gd name="connsiteY5" fmla="*/ 386135 h 2034284"/>
                <a:gd name="connsiteX6" fmla="*/ 386135 w 1403277"/>
                <a:gd name="connsiteY6" fmla="*/ 0 h 203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277" h="2034284">
                  <a:moveTo>
                    <a:pt x="386135" y="0"/>
                  </a:moveTo>
                  <a:lnTo>
                    <a:pt x="1403277" y="1017142"/>
                  </a:lnTo>
                  <a:lnTo>
                    <a:pt x="386135" y="2034284"/>
                  </a:lnTo>
                  <a:lnTo>
                    <a:pt x="0" y="1648149"/>
                  </a:lnTo>
                  <a:lnTo>
                    <a:pt x="631007" y="1017142"/>
                  </a:lnTo>
                  <a:lnTo>
                    <a:pt x="0" y="386135"/>
                  </a:lnTo>
                  <a:lnTo>
                    <a:pt x="386135" y="0"/>
                  </a:lnTo>
                  <a:close/>
                </a:path>
              </a:pathLst>
            </a:custGeom>
            <a:solidFill>
              <a:srgbClr val="014598"/>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7" name="椭圆 103"/>
            <p:cNvSpPr/>
            <p:nvPr/>
          </p:nvSpPr>
          <p:spPr>
            <a:xfrm>
              <a:off x="4194754" y="3195285"/>
              <a:ext cx="417941" cy="40535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2" name="文本框 1"/>
          <p:cNvSpPr txBox="1"/>
          <p:nvPr/>
        </p:nvSpPr>
        <p:spPr>
          <a:xfrm>
            <a:off x="786765" y="3054985"/>
            <a:ext cx="2701925" cy="1476375"/>
          </a:xfrm>
          <a:prstGeom prst="rect">
            <a:avLst/>
          </a:prstGeom>
          <a:noFill/>
        </p:spPr>
        <p:txBody>
          <a:bodyPr wrap="square" rtlCol="0" anchor="t">
            <a:spAutoFit/>
          </a:bodyPr>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AI模型结构的快速演化</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底层计算硬件的层出不穷</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用户使用习惯的推陈出新</a:t>
            </a:r>
            <a:endParaRPr lang="zh-CN" altLang="en-US"/>
          </a:p>
        </p:txBody>
      </p:sp>
      <p:sp>
        <p:nvSpPr>
          <p:cNvPr id="5" name="文本框 4"/>
          <p:cNvSpPr txBox="1"/>
          <p:nvPr/>
        </p:nvSpPr>
        <p:spPr>
          <a:xfrm>
            <a:off x="5237480" y="2916555"/>
            <a:ext cx="1706880" cy="1753235"/>
          </a:xfrm>
          <a:prstGeom prst="rect">
            <a:avLst/>
          </a:prstGeom>
          <a:noFill/>
        </p:spPr>
        <p:txBody>
          <a:bodyPr wrap="square" rtlCol="0" anchor="t">
            <a:spAutoFit/>
          </a:bodyPr>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单纯基于手工优化来解决AI模型的性能和效率问题越来越容易出现瓶颈</a:t>
            </a:r>
            <a:endParaRPr lang="zh-CN" altLang="en-US"/>
          </a:p>
        </p:txBody>
      </p:sp>
      <p:grpSp>
        <p:nvGrpSpPr>
          <p:cNvPr id="114" name="组合 113"/>
          <p:cNvGrpSpPr/>
          <p:nvPr/>
        </p:nvGrpSpPr>
        <p:grpSpPr>
          <a:xfrm>
            <a:off x="7020780" y="2775322"/>
            <a:ext cx="1403277" cy="2034284"/>
            <a:chOff x="3444900" y="2380822"/>
            <a:chExt cx="1403277" cy="2034284"/>
          </a:xfrm>
        </p:grpSpPr>
        <p:sp>
          <p:nvSpPr>
            <p:cNvPr id="118" name="任意多边形: 形状 117"/>
            <p:cNvSpPr/>
            <p:nvPr/>
          </p:nvSpPr>
          <p:spPr>
            <a:xfrm>
              <a:off x="3444900" y="2380822"/>
              <a:ext cx="1403277" cy="2034284"/>
            </a:xfrm>
            <a:custGeom>
              <a:avLst/>
              <a:gdLst>
                <a:gd name="connsiteX0" fmla="*/ 386135 w 1403277"/>
                <a:gd name="connsiteY0" fmla="*/ 0 h 2034284"/>
                <a:gd name="connsiteX1" fmla="*/ 1403277 w 1403277"/>
                <a:gd name="connsiteY1" fmla="*/ 1017142 h 2034284"/>
                <a:gd name="connsiteX2" fmla="*/ 386135 w 1403277"/>
                <a:gd name="connsiteY2" fmla="*/ 2034284 h 2034284"/>
                <a:gd name="connsiteX3" fmla="*/ 0 w 1403277"/>
                <a:gd name="connsiteY3" fmla="*/ 1648149 h 2034284"/>
                <a:gd name="connsiteX4" fmla="*/ 631007 w 1403277"/>
                <a:gd name="connsiteY4" fmla="*/ 1017142 h 2034284"/>
                <a:gd name="connsiteX5" fmla="*/ 0 w 1403277"/>
                <a:gd name="connsiteY5" fmla="*/ 386135 h 2034284"/>
                <a:gd name="connsiteX6" fmla="*/ 386135 w 1403277"/>
                <a:gd name="connsiteY6" fmla="*/ 0 h 203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277" h="2034284">
                  <a:moveTo>
                    <a:pt x="386135" y="0"/>
                  </a:moveTo>
                  <a:lnTo>
                    <a:pt x="1403277" y="1017142"/>
                  </a:lnTo>
                  <a:lnTo>
                    <a:pt x="386135" y="2034284"/>
                  </a:lnTo>
                  <a:lnTo>
                    <a:pt x="0" y="1648149"/>
                  </a:lnTo>
                  <a:lnTo>
                    <a:pt x="631007" y="1017142"/>
                  </a:lnTo>
                  <a:lnTo>
                    <a:pt x="0" y="386135"/>
                  </a:lnTo>
                  <a:lnTo>
                    <a:pt x="386135" y="0"/>
                  </a:lnTo>
                  <a:close/>
                </a:path>
              </a:pathLst>
            </a:cu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19" name="椭圆 92"/>
            <p:cNvSpPr/>
            <p:nvPr/>
          </p:nvSpPr>
          <p:spPr>
            <a:xfrm>
              <a:off x="4194754" y="3189310"/>
              <a:ext cx="417941" cy="417308"/>
            </a:xfrm>
            <a:custGeom>
              <a:avLst/>
              <a:gdLst>
                <a:gd name="connsiteX0" fmla="*/ 288111 w 575551"/>
                <a:gd name="connsiteY0" fmla="*/ 195956 h 574680"/>
                <a:gd name="connsiteX1" fmla="*/ 250987 w 575551"/>
                <a:gd name="connsiteY1" fmla="*/ 204012 h 574680"/>
                <a:gd name="connsiteX2" fmla="*/ 204180 w 575551"/>
                <a:gd name="connsiteY2" fmla="*/ 324853 h 574680"/>
                <a:gd name="connsiteX3" fmla="*/ 288111 w 575551"/>
                <a:gd name="connsiteY3" fmla="*/ 378828 h 574680"/>
                <a:gd name="connsiteX4" fmla="*/ 325234 w 575551"/>
                <a:gd name="connsiteY4" fmla="*/ 370772 h 574680"/>
                <a:gd name="connsiteX5" fmla="*/ 371234 w 575551"/>
                <a:gd name="connsiteY5" fmla="*/ 250737 h 574680"/>
                <a:gd name="connsiteX6" fmla="*/ 288111 w 575551"/>
                <a:gd name="connsiteY6" fmla="*/ 195956 h 574680"/>
                <a:gd name="connsiteX7" fmla="*/ 288111 w 575551"/>
                <a:gd name="connsiteY7" fmla="*/ 163732 h 574680"/>
                <a:gd name="connsiteX8" fmla="*/ 401094 w 575551"/>
                <a:gd name="connsiteY8" fmla="*/ 237042 h 574680"/>
                <a:gd name="connsiteX9" fmla="*/ 338146 w 575551"/>
                <a:gd name="connsiteY9" fmla="*/ 400579 h 574680"/>
                <a:gd name="connsiteX10" fmla="*/ 288111 w 575551"/>
                <a:gd name="connsiteY10" fmla="*/ 411052 h 574680"/>
                <a:gd name="connsiteX11" fmla="*/ 175127 w 575551"/>
                <a:gd name="connsiteY11" fmla="*/ 337742 h 574680"/>
                <a:gd name="connsiteX12" fmla="*/ 237268 w 575551"/>
                <a:gd name="connsiteY12" fmla="*/ 175011 h 574680"/>
                <a:gd name="connsiteX13" fmla="*/ 288111 w 575551"/>
                <a:gd name="connsiteY13" fmla="*/ 163732 h 574680"/>
                <a:gd name="connsiteX14" fmla="*/ 307478 w 575551"/>
                <a:gd name="connsiteY14" fmla="*/ 33198 h 574680"/>
                <a:gd name="connsiteX15" fmla="*/ 260674 w 575551"/>
                <a:gd name="connsiteY15" fmla="*/ 34004 h 574680"/>
                <a:gd name="connsiteX16" fmla="*/ 255025 w 575551"/>
                <a:gd name="connsiteY16" fmla="*/ 64624 h 574680"/>
                <a:gd name="connsiteX17" fmla="*/ 179171 w 575551"/>
                <a:gd name="connsiteY17" fmla="*/ 116999 h 574680"/>
                <a:gd name="connsiteX18" fmla="*/ 150120 w 575551"/>
                <a:gd name="connsiteY18" fmla="*/ 111359 h 574680"/>
                <a:gd name="connsiteX19" fmla="*/ 121876 w 575551"/>
                <a:gd name="connsiteY19" fmla="*/ 93631 h 574680"/>
                <a:gd name="connsiteX20" fmla="*/ 88791 w 575551"/>
                <a:gd name="connsiteY20" fmla="*/ 127474 h 574680"/>
                <a:gd name="connsiteX21" fmla="*/ 107351 w 575551"/>
                <a:gd name="connsiteY21" fmla="*/ 153259 h 574680"/>
                <a:gd name="connsiteX22" fmla="*/ 108965 w 575551"/>
                <a:gd name="connsiteY22" fmla="*/ 215304 h 574680"/>
                <a:gd name="connsiteX23" fmla="*/ 66196 w 575551"/>
                <a:gd name="connsiteY23" fmla="*/ 260427 h 574680"/>
                <a:gd name="connsiteX24" fmla="*/ 33110 w 575551"/>
                <a:gd name="connsiteY24" fmla="*/ 267679 h 574680"/>
                <a:gd name="connsiteX25" fmla="*/ 33917 w 575551"/>
                <a:gd name="connsiteY25" fmla="*/ 314414 h 574680"/>
                <a:gd name="connsiteX26" fmla="*/ 65389 w 575551"/>
                <a:gd name="connsiteY26" fmla="*/ 320055 h 574680"/>
                <a:gd name="connsiteX27" fmla="*/ 110579 w 575551"/>
                <a:gd name="connsiteY27" fmla="*/ 362761 h 574680"/>
                <a:gd name="connsiteX28" fmla="*/ 112193 w 575551"/>
                <a:gd name="connsiteY28" fmla="*/ 424806 h 574680"/>
                <a:gd name="connsiteX29" fmla="*/ 93633 w 575551"/>
                <a:gd name="connsiteY29" fmla="*/ 453008 h 574680"/>
                <a:gd name="connsiteX30" fmla="*/ 127525 w 575551"/>
                <a:gd name="connsiteY30" fmla="*/ 486045 h 574680"/>
                <a:gd name="connsiteX31" fmla="*/ 154155 w 575551"/>
                <a:gd name="connsiteY31" fmla="*/ 467512 h 574680"/>
                <a:gd name="connsiteX32" fmla="*/ 187240 w 575551"/>
                <a:gd name="connsiteY32" fmla="*/ 460260 h 574680"/>
                <a:gd name="connsiteX33" fmla="*/ 261481 w 575551"/>
                <a:gd name="connsiteY33" fmla="*/ 508606 h 574680"/>
                <a:gd name="connsiteX34" fmla="*/ 268743 w 575551"/>
                <a:gd name="connsiteY34" fmla="*/ 541643 h 574680"/>
                <a:gd name="connsiteX35" fmla="*/ 315547 w 575551"/>
                <a:gd name="connsiteY35" fmla="*/ 541643 h 574680"/>
                <a:gd name="connsiteX36" fmla="*/ 321196 w 575551"/>
                <a:gd name="connsiteY36" fmla="*/ 508606 h 574680"/>
                <a:gd name="connsiteX37" fmla="*/ 397050 w 575551"/>
                <a:gd name="connsiteY37" fmla="*/ 457037 h 574680"/>
                <a:gd name="connsiteX38" fmla="*/ 426101 w 575551"/>
                <a:gd name="connsiteY38" fmla="*/ 461871 h 574680"/>
                <a:gd name="connsiteX39" fmla="*/ 454345 w 575551"/>
                <a:gd name="connsiteY39" fmla="*/ 481210 h 574680"/>
                <a:gd name="connsiteX40" fmla="*/ 487430 w 575551"/>
                <a:gd name="connsiteY40" fmla="*/ 446562 h 574680"/>
                <a:gd name="connsiteX41" fmla="*/ 468870 w 575551"/>
                <a:gd name="connsiteY41" fmla="*/ 420777 h 574680"/>
                <a:gd name="connsiteX42" fmla="*/ 510025 w 575551"/>
                <a:gd name="connsiteY42" fmla="*/ 313609 h 574680"/>
                <a:gd name="connsiteX43" fmla="*/ 543111 w 575551"/>
                <a:gd name="connsiteY43" fmla="*/ 306357 h 574680"/>
                <a:gd name="connsiteX44" fmla="*/ 541497 w 575551"/>
                <a:gd name="connsiteY44" fmla="*/ 258816 h 574680"/>
                <a:gd name="connsiteX45" fmla="*/ 510832 w 575551"/>
                <a:gd name="connsiteY45" fmla="*/ 253981 h 574680"/>
                <a:gd name="connsiteX46" fmla="*/ 464028 w 575551"/>
                <a:gd name="connsiteY46" fmla="*/ 149230 h 574680"/>
                <a:gd name="connsiteX47" fmla="*/ 481781 w 575551"/>
                <a:gd name="connsiteY47" fmla="*/ 121028 h 574680"/>
                <a:gd name="connsiteX48" fmla="*/ 447889 w 575551"/>
                <a:gd name="connsiteY48" fmla="*/ 88797 h 574680"/>
                <a:gd name="connsiteX49" fmla="*/ 422066 w 575551"/>
                <a:gd name="connsiteY49" fmla="*/ 106524 h 574680"/>
                <a:gd name="connsiteX50" fmla="*/ 388981 w 575551"/>
                <a:gd name="connsiteY50" fmla="*/ 113776 h 574680"/>
                <a:gd name="connsiteX51" fmla="*/ 314740 w 575551"/>
                <a:gd name="connsiteY51" fmla="*/ 65429 h 574680"/>
                <a:gd name="connsiteX52" fmla="*/ 307478 w 575551"/>
                <a:gd name="connsiteY52" fmla="*/ 33198 h 574680"/>
                <a:gd name="connsiteX53" fmla="*/ 327652 w 575551"/>
                <a:gd name="connsiteY53" fmla="*/ 2579 h 574680"/>
                <a:gd name="connsiteX54" fmla="*/ 338142 w 575551"/>
                <a:gd name="connsiteY54" fmla="*/ 9831 h 574680"/>
                <a:gd name="connsiteX55" fmla="*/ 340563 w 575551"/>
                <a:gd name="connsiteY55" fmla="*/ 21917 h 574680"/>
                <a:gd name="connsiteX56" fmla="*/ 343791 w 575551"/>
                <a:gd name="connsiteY56" fmla="*/ 52537 h 574680"/>
                <a:gd name="connsiteX57" fmla="*/ 388981 w 575551"/>
                <a:gd name="connsiteY57" fmla="*/ 81545 h 574680"/>
                <a:gd name="connsiteX58" fmla="*/ 409155 w 575551"/>
                <a:gd name="connsiteY58" fmla="*/ 76710 h 574680"/>
                <a:gd name="connsiteX59" fmla="*/ 430943 w 575551"/>
                <a:gd name="connsiteY59" fmla="*/ 57372 h 574680"/>
                <a:gd name="connsiteX60" fmla="*/ 441433 w 575551"/>
                <a:gd name="connsiteY60" fmla="*/ 50120 h 574680"/>
                <a:gd name="connsiteX61" fmla="*/ 454345 w 575551"/>
                <a:gd name="connsiteY61" fmla="*/ 52537 h 574680"/>
                <a:gd name="connsiteX62" fmla="*/ 517288 w 575551"/>
                <a:gd name="connsiteY62" fmla="*/ 113776 h 574680"/>
                <a:gd name="connsiteX63" fmla="*/ 519709 w 575551"/>
                <a:gd name="connsiteY63" fmla="*/ 125863 h 574680"/>
                <a:gd name="connsiteX64" fmla="*/ 513253 w 575551"/>
                <a:gd name="connsiteY64" fmla="*/ 137143 h 574680"/>
                <a:gd name="connsiteX65" fmla="*/ 493886 w 575551"/>
                <a:gd name="connsiteY65" fmla="*/ 160511 h 574680"/>
                <a:gd name="connsiteX66" fmla="*/ 522130 w 575551"/>
                <a:gd name="connsiteY66" fmla="*/ 224167 h 574680"/>
                <a:gd name="connsiteX67" fmla="*/ 551987 w 575551"/>
                <a:gd name="connsiteY67" fmla="*/ 225779 h 574680"/>
                <a:gd name="connsiteX68" fmla="*/ 564092 w 575551"/>
                <a:gd name="connsiteY68" fmla="*/ 227391 h 574680"/>
                <a:gd name="connsiteX69" fmla="*/ 571354 w 575551"/>
                <a:gd name="connsiteY69" fmla="*/ 238671 h 574680"/>
                <a:gd name="connsiteX70" fmla="*/ 572968 w 575551"/>
                <a:gd name="connsiteY70" fmla="*/ 326501 h 574680"/>
                <a:gd name="connsiteX71" fmla="*/ 566513 w 575551"/>
                <a:gd name="connsiteY71" fmla="*/ 336976 h 574680"/>
                <a:gd name="connsiteX72" fmla="*/ 553601 w 575551"/>
                <a:gd name="connsiteY72" fmla="*/ 339393 h 574680"/>
                <a:gd name="connsiteX73" fmla="*/ 522937 w 575551"/>
                <a:gd name="connsiteY73" fmla="*/ 342617 h 574680"/>
                <a:gd name="connsiteX74" fmla="*/ 497921 w 575551"/>
                <a:gd name="connsiteY74" fmla="*/ 407884 h 574680"/>
                <a:gd name="connsiteX75" fmla="*/ 518095 w 575551"/>
                <a:gd name="connsiteY75" fmla="*/ 429640 h 574680"/>
                <a:gd name="connsiteX76" fmla="*/ 526164 w 575551"/>
                <a:gd name="connsiteY76" fmla="*/ 440116 h 574680"/>
                <a:gd name="connsiteX77" fmla="*/ 522937 w 575551"/>
                <a:gd name="connsiteY77" fmla="*/ 453008 h 574680"/>
                <a:gd name="connsiteX78" fmla="*/ 461607 w 575551"/>
                <a:gd name="connsiteY78" fmla="*/ 516664 h 574680"/>
                <a:gd name="connsiteX79" fmla="*/ 449503 w 575551"/>
                <a:gd name="connsiteY79" fmla="*/ 519082 h 574680"/>
                <a:gd name="connsiteX80" fmla="*/ 438205 w 575551"/>
                <a:gd name="connsiteY80" fmla="*/ 511830 h 574680"/>
                <a:gd name="connsiteX81" fmla="*/ 414804 w 575551"/>
                <a:gd name="connsiteY81" fmla="*/ 492491 h 574680"/>
                <a:gd name="connsiteX82" fmla="*/ 397050 w 575551"/>
                <a:gd name="connsiteY82" fmla="*/ 489268 h 574680"/>
                <a:gd name="connsiteX83" fmla="*/ 351054 w 575551"/>
                <a:gd name="connsiteY83" fmla="*/ 520693 h 574680"/>
                <a:gd name="connsiteX84" fmla="*/ 349440 w 575551"/>
                <a:gd name="connsiteY84" fmla="*/ 550507 h 574680"/>
                <a:gd name="connsiteX85" fmla="*/ 347826 w 575551"/>
                <a:gd name="connsiteY85" fmla="*/ 563399 h 574680"/>
                <a:gd name="connsiteX86" fmla="*/ 336528 w 575551"/>
                <a:gd name="connsiteY86" fmla="*/ 570651 h 574680"/>
                <a:gd name="connsiteX87" fmla="*/ 288110 w 575551"/>
                <a:gd name="connsiteY87" fmla="*/ 574680 h 574680"/>
                <a:gd name="connsiteX88" fmla="*/ 248569 w 575551"/>
                <a:gd name="connsiteY88" fmla="*/ 572263 h 574680"/>
                <a:gd name="connsiteX89" fmla="*/ 237272 w 575551"/>
                <a:gd name="connsiteY89" fmla="*/ 565011 h 574680"/>
                <a:gd name="connsiteX90" fmla="*/ 234851 w 575551"/>
                <a:gd name="connsiteY90" fmla="*/ 552924 h 574680"/>
                <a:gd name="connsiteX91" fmla="*/ 232430 w 575551"/>
                <a:gd name="connsiteY91" fmla="*/ 521499 h 574680"/>
                <a:gd name="connsiteX92" fmla="*/ 187240 w 575551"/>
                <a:gd name="connsiteY92" fmla="*/ 492491 h 574680"/>
                <a:gd name="connsiteX93" fmla="*/ 167066 w 575551"/>
                <a:gd name="connsiteY93" fmla="*/ 496520 h 574680"/>
                <a:gd name="connsiteX94" fmla="*/ 144471 w 575551"/>
                <a:gd name="connsiteY94" fmla="*/ 516664 h 574680"/>
                <a:gd name="connsiteX95" fmla="*/ 133981 w 575551"/>
                <a:gd name="connsiteY95" fmla="*/ 524722 h 574680"/>
                <a:gd name="connsiteX96" fmla="*/ 121069 w 575551"/>
                <a:gd name="connsiteY96" fmla="*/ 522305 h 574680"/>
                <a:gd name="connsiteX97" fmla="*/ 58126 w 575551"/>
                <a:gd name="connsiteY97" fmla="*/ 460260 h 574680"/>
                <a:gd name="connsiteX98" fmla="*/ 54898 w 575551"/>
                <a:gd name="connsiteY98" fmla="*/ 448173 h 574680"/>
                <a:gd name="connsiteX99" fmla="*/ 62161 w 575551"/>
                <a:gd name="connsiteY99" fmla="*/ 436892 h 574680"/>
                <a:gd name="connsiteX100" fmla="*/ 82335 w 575551"/>
                <a:gd name="connsiteY100" fmla="*/ 413525 h 574680"/>
                <a:gd name="connsiteX101" fmla="*/ 81528 w 575551"/>
                <a:gd name="connsiteY101" fmla="*/ 375653 h 574680"/>
                <a:gd name="connsiteX102" fmla="*/ 54091 w 575551"/>
                <a:gd name="connsiteY102" fmla="*/ 349869 h 574680"/>
                <a:gd name="connsiteX103" fmla="*/ 24234 w 575551"/>
                <a:gd name="connsiteY103" fmla="*/ 348257 h 574680"/>
                <a:gd name="connsiteX104" fmla="*/ 11322 w 575551"/>
                <a:gd name="connsiteY104" fmla="*/ 346645 h 574680"/>
                <a:gd name="connsiteX105" fmla="*/ 4060 w 575551"/>
                <a:gd name="connsiteY105" fmla="*/ 335365 h 574680"/>
                <a:gd name="connsiteX106" fmla="*/ 3253 w 575551"/>
                <a:gd name="connsiteY106" fmla="*/ 247535 h 574680"/>
                <a:gd name="connsiteX107" fmla="*/ 9708 w 575551"/>
                <a:gd name="connsiteY107" fmla="*/ 236254 h 574680"/>
                <a:gd name="connsiteX108" fmla="*/ 22620 w 575551"/>
                <a:gd name="connsiteY108" fmla="*/ 233837 h 574680"/>
                <a:gd name="connsiteX109" fmla="*/ 53284 w 575551"/>
                <a:gd name="connsiteY109" fmla="*/ 230614 h 574680"/>
                <a:gd name="connsiteX110" fmla="*/ 79107 w 575551"/>
                <a:gd name="connsiteY110" fmla="*/ 204023 h 574680"/>
                <a:gd name="connsiteX111" fmla="*/ 78300 w 575551"/>
                <a:gd name="connsiteY111" fmla="*/ 166152 h 574680"/>
                <a:gd name="connsiteX112" fmla="*/ 58126 w 575551"/>
                <a:gd name="connsiteY112" fmla="*/ 144395 h 574680"/>
                <a:gd name="connsiteX113" fmla="*/ 50864 w 575551"/>
                <a:gd name="connsiteY113" fmla="*/ 133920 h 574680"/>
                <a:gd name="connsiteX114" fmla="*/ 53284 w 575551"/>
                <a:gd name="connsiteY114" fmla="*/ 121028 h 574680"/>
                <a:gd name="connsiteX115" fmla="*/ 114614 w 575551"/>
                <a:gd name="connsiteY115" fmla="*/ 58177 h 574680"/>
                <a:gd name="connsiteX116" fmla="*/ 127525 w 575551"/>
                <a:gd name="connsiteY116" fmla="*/ 54954 h 574680"/>
                <a:gd name="connsiteX117" fmla="*/ 138015 w 575551"/>
                <a:gd name="connsiteY117" fmla="*/ 62206 h 574680"/>
                <a:gd name="connsiteX118" fmla="*/ 161417 w 575551"/>
                <a:gd name="connsiteY118" fmla="*/ 81545 h 574680"/>
                <a:gd name="connsiteX119" fmla="*/ 179171 w 575551"/>
                <a:gd name="connsiteY119" fmla="*/ 84768 h 574680"/>
                <a:gd name="connsiteX120" fmla="*/ 225167 w 575551"/>
                <a:gd name="connsiteY120" fmla="*/ 53343 h 574680"/>
                <a:gd name="connsiteX121" fmla="*/ 226781 w 575551"/>
                <a:gd name="connsiteY121" fmla="*/ 24335 h 574680"/>
                <a:gd name="connsiteX122" fmla="*/ 229202 w 575551"/>
                <a:gd name="connsiteY122" fmla="*/ 11442 h 574680"/>
                <a:gd name="connsiteX123" fmla="*/ 239693 w 575551"/>
                <a:gd name="connsiteY123" fmla="*/ 4190 h 574680"/>
                <a:gd name="connsiteX124" fmla="*/ 327652 w 575551"/>
                <a:gd name="connsiteY124" fmla="*/ 2579 h 5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75551" h="574680">
                  <a:moveTo>
                    <a:pt x="288111" y="195956"/>
                  </a:moveTo>
                  <a:cubicBezTo>
                    <a:pt x="275198" y="195956"/>
                    <a:pt x="262286" y="199179"/>
                    <a:pt x="250987" y="204012"/>
                  </a:cubicBezTo>
                  <a:cubicBezTo>
                    <a:pt x="204987" y="224958"/>
                    <a:pt x="184004" y="278933"/>
                    <a:pt x="204180" y="324853"/>
                  </a:cubicBezTo>
                  <a:cubicBezTo>
                    <a:pt x="218706" y="357882"/>
                    <a:pt x="251794" y="378828"/>
                    <a:pt x="288111" y="378828"/>
                  </a:cubicBezTo>
                  <a:cubicBezTo>
                    <a:pt x="301023" y="378828"/>
                    <a:pt x="313128" y="376411"/>
                    <a:pt x="325234" y="370772"/>
                  </a:cubicBezTo>
                  <a:cubicBezTo>
                    <a:pt x="371234" y="350632"/>
                    <a:pt x="392217" y="296657"/>
                    <a:pt x="371234" y="250737"/>
                  </a:cubicBezTo>
                  <a:cubicBezTo>
                    <a:pt x="356708" y="217708"/>
                    <a:pt x="323620" y="195956"/>
                    <a:pt x="288111" y="195956"/>
                  </a:cubicBezTo>
                  <a:close/>
                  <a:moveTo>
                    <a:pt x="288111" y="163732"/>
                  </a:moveTo>
                  <a:cubicBezTo>
                    <a:pt x="336532" y="163732"/>
                    <a:pt x="380919" y="192734"/>
                    <a:pt x="401094" y="237042"/>
                  </a:cubicBezTo>
                  <a:cubicBezTo>
                    <a:pt x="428533" y="299879"/>
                    <a:pt x="400287" y="372383"/>
                    <a:pt x="338146" y="400579"/>
                  </a:cubicBezTo>
                  <a:cubicBezTo>
                    <a:pt x="322006" y="407830"/>
                    <a:pt x="305058" y="411052"/>
                    <a:pt x="288111" y="411052"/>
                  </a:cubicBezTo>
                  <a:cubicBezTo>
                    <a:pt x="238882" y="411052"/>
                    <a:pt x="194496" y="382050"/>
                    <a:pt x="175127" y="337742"/>
                  </a:cubicBezTo>
                  <a:cubicBezTo>
                    <a:pt x="146881" y="275711"/>
                    <a:pt x="175127" y="202401"/>
                    <a:pt x="237268" y="175011"/>
                  </a:cubicBezTo>
                  <a:cubicBezTo>
                    <a:pt x="253408" y="167760"/>
                    <a:pt x="270356" y="163732"/>
                    <a:pt x="288111" y="163732"/>
                  </a:cubicBezTo>
                  <a:close/>
                  <a:moveTo>
                    <a:pt x="307478" y="33198"/>
                  </a:moveTo>
                  <a:cubicBezTo>
                    <a:pt x="292145" y="31587"/>
                    <a:pt x="276006" y="32392"/>
                    <a:pt x="260674" y="34004"/>
                  </a:cubicBezTo>
                  <a:cubicBezTo>
                    <a:pt x="260674" y="44479"/>
                    <a:pt x="259060" y="54954"/>
                    <a:pt x="255025" y="64624"/>
                  </a:cubicBezTo>
                  <a:cubicBezTo>
                    <a:pt x="242921" y="96049"/>
                    <a:pt x="212256" y="116999"/>
                    <a:pt x="179171" y="116999"/>
                  </a:cubicBezTo>
                  <a:cubicBezTo>
                    <a:pt x="168680" y="116999"/>
                    <a:pt x="158997" y="115387"/>
                    <a:pt x="150120" y="111359"/>
                  </a:cubicBezTo>
                  <a:cubicBezTo>
                    <a:pt x="139629" y="107330"/>
                    <a:pt x="129946" y="101689"/>
                    <a:pt x="121876" y="93631"/>
                  </a:cubicBezTo>
                  <a:cubicBezTo>
                    <a:pt x="109772" y="103301"/>
                    <a:pt x="99281" y="114582"/>
                    <a:pt x="88791" y="127474"/>
                  </a:cubicBezTo>
                  <a:cubicBezTo>
                    <a:pt x="96860" y="134726"/>
                    <a:pt x="103316" y="143590"/>
                    <a:pt x="107351" y="153259"/>
                  </a:cubicBezTo>
                  <a:cubicBezTo>
                    <a:pt x="116228" y="172598"/>
                    <a:pt x="117034" y="195160"/>
                    <a:pt x="108965" y="215304"/>
                  </a:cubicBezTo>
                  <a:cubicBezTo>
                    <a:pt x="100895" y="235448"/>
                    <a:pt x="86370" y="251564"/>
                    <a:pt x="66196" y="260427"/>
                  </a:cubicBezTo>
                  <a:cubicBezTo>
                    <a:pt x="55705" y="265262"/>
                    <a:pt x="44408" y="267679"/>
                    <a:pt x="33110" y="267679"/>
                  </a:cubicBezTo>
                  <a:cubicBezTo>
                    <a:pt x="31496" y="282989"/>
                    <a:pt x="32303" y="299105"/>
                    <a:pt x="33917" y="314414"/>
                  </a:cubicBezTo>
                  <a:cubicBezTo>
                    <a:pt x="44408" y="313609"/>
                    <a:pt x="55705" y="316026"/>
                    <a:pt x="65389" y="320055"/>
                  </a:cubicBezTo>
                  <a:cubicBezTo>
                    <a:pt x="85563" y="327307"/>
                    <a:pt x="101702" y="342617"/>
                    <a:pt x="110579" y="362761"/>
                  </a:cubicBezTo>
                  <a:cubicBezTo>
                    <a:pt x="119455" y="382100"/>
                    <a:pt x="120262" y="404661"/>
                    <a:pt x="112193" y="424806"/>
                  </a:cubicBezTo>
                  <a:cubicBezTo>
                    <a:pt x="108158" y="435281"/>
                    <a:pt x="101702" y="444950"/>
                    <a:pt x="93633" y="453008"/>
                  </a:cubicBezTo>
                  <a:cubicBezTo>
                    <a:pt x="104123" y="465095"/>
                    <a:pt x="115421" y="476375"/>
                    <a:pt x="127525" y="486045"/>
                  </a:cubicBezTo>
                  <a:cubicBezTo>
                    <a:pt x="134788" y="477987"/>
                    <a:pt x="143664" y="471541"/>
                    <a:pt x="154155" y="467512"/>
                  </a:cubicBezTo>
                  <a:cubicBezTo>
                    <a:pt x="164645" y="462677"/>
                    <a:pt x="175943" y="460260"/>
                    <a:pt x="187240" y="460260"/>
                  </a:cubicBezTo>
                  <a:cubicBezTo>
                    <a:pt x="219519" y="460260"/>
                    <a:pt x="248569" y="478793"/>
                    <a:pt x="261481" y="508606"/>
                  </a:cubicBezTo>
                  <a:cubicBezTo>
                    <a:pt x="266323" y="519082"/>
                    <a:pt x="268743" y="530362"/>
                    <a:pt x="268743" y="541643"/>
                  </a:cubicBezTo>
                  <a:cubicBezTo>
                    <a:pt x="284076" y="543255"/>
                    <a:pt x="300215" y="543255"/>
                    <a:pt x="315547" y="541643"/>
                  </a:cubicBezTo>
                  <a:cubicBezTo>
                    <a:pt x="315547" y="530362"/>
                    <a:pt x="317161" y="519082"/>
                    <a:pt x="321196" y="508606"/>
                  </a:cubicBezTo>
                  <a:cubicBezTo>
                    <a:pt x="333300" y="477987"/>
                    <a:pt x="363965" y="457037"/>
                    <a:pt x="397050" y="457037"/>
                  </a:cubicBezTo>
                  <a:cubicBezTo>
                    <a:pt x="406734" y="457037"/>
                    <a:pt x="417224" y="458648"/>
                    <a:pt x="426101" y="461871"/>
                  </a:cubicBezTo>
                  <a:cubicBezTo>
                    <a:pt x="437399" y="466706"/>
                    <a:pt x="446275" y="472347"/>
                    <a:pt x="454345" y="481210"/>
                  </a:cubicBezTo>
                  <a:cubicBezTo>
                    <a:pt x="466449" y="470735"/>
                    <a:pt x="477747" y="459454"/>
                    <a:pt x="487430" y="446562"/>
                  </a:cubicBezTo>
                  <a:cubicBezTo>
                    <a:pt x="479361" y="439310"/>
                    <a:pt x="472905" y="430446"/>
                    <a:pt x="468870" y="420777"/>
                  </a:cubicBezTo>
                  <a:cubicBezTo>
                    <a:pt x="450310" y="379682"/>
                    <a:pt x="468870" y="331336"/>
                    <a:pt x="510025" y="313609"/>
                  </a:cubicBezTo>
                  <a:cubicBezTo>
                    <a:pt x="520516" y="308774"/>
                    <a:pt x="531006" y="306357"/>
                    <a:pt x="543111" y="306357"/>
                  </a:cubicBezTo>
                  <a:cubicBezTo>
                    <a:pt x="543918" y="290241"/>
                    <a:pt x="543918" y="274931"/>
                    <a:pt x="541497" y="258816"/>
                  </a:cubicBezTo>
                  <a:cubicBezTo>
                    <a:pt x="531006" y="259622"/>
                    <a:pt x="520516" y="258010"/>
                    <a:pt x="510832" y="253981"/>
                  </a:cubicBezTo>
                  <a:cubicBezTo>
                    <a:pt x="468870" y="237866"/>
                    <a:pt x="447889" y="190325"/>
                    <a:pt x="464028" y="149230"/>
                  </a:cubicBezTo>
                  <a:cubicBezTo>
                    <a:pt x="468063" y="138755"/>
                    <a:pt x="473712" y="129086"/>
                    <a:pt x="481781" y="121028"/>
                  </a:cubicBezTo>
                  <a:cubicBezTo>
                    <a:pt x="471291" y="108941"/>
                    <a:pt x="459993" y="98466"/>
                    <a:pt x="447889" y="88797"/>
                  </a:cubicBezTo>
                  <a:cubicBezTo>
                    <a:pt x="440626" y="96049"/>
                    <a:pt x="431750" y="102495"/>
                    <a:pt x="422066" y="106524"/>
                  </a:cubicBezTo>
                  <a:cubicBezTo>
                    <a:pt x="411576" y="111359"/>
                    <a:pt x="400278" y="113776"/>
                    <a:pt x="388981" y="113776"/>
                  </a:cubicBezTo>
                  <a:cubicBezTo>
                    <a:pt x="356702" y="113776"/>
                    <a:pt x="327652" y="94437"/>
                    <a:pt x="314740" y="65429"/>
                  </a:cubicBezTo>
                  <a:cubicBezTo>
                    <a:pt x="309898" y="54954"/>
                    <a:pt x="307478" y="44479"/>
                    <a:pt x="307478" y="33198"/>
                  </a:cubicBezTo>
                  <a:close/>
                  <a:moveTo>
                    <a:pt x="327652" y="2579"/>
                  </a:moveTo>
                  <a:cubicBezTo>
                    <a:pt x="331686" y="3385"/>
                    <a:pt x="335721" y="5802"/>
                    <a:pt x="338142" y="9831"/>
                  </a:cubicBezTo>
                  <a:cubicBezTo>
                    <a:pt x="340563" y="13054"/>
                    <a:pt x="341370" y="17889"/>
                    <a:pt x="340563" y="21917"/>
                  </a:cubicBezTo>
                  <a:cubicBezTo>
                    <a:pt x="338949" y="32392"/>
                    <a:pt x="339756" y="42868"/>
                    <a:pt x="343791" y="52537"/>
                  </a:cubicBezTo>
                  <a:cubicBezTo>
                    <a:pt x="351861" y="70264"/>
                    <a:pt x="369614" y="81545"/>
                    <a:pt x="388981" y="81545"/>
                  </a:cubicBezTo>
                  <a:cubicBezTo>
                    <a:pt x="395436" y="81545"/>
                    <a:pt x="402699" y="79933"/>
                    <a:pt x="409155" y="76710"/>
                  </a:cubicBezTo>
                  <a:cubicBezTo>
                    <a:pt x="418031" y="72681"/>
                    <a:pt x="425294" y="66235"/>
                    <a:pt x="430943" y="57372"/>
                  </a:cubicBezTo>
                  <a:cubicBezTo>
                    <a:pt x="433364" y="54148"/>
                    <a:pt x="437399" y="50925"/>
                    <a:pt x="441433" y="50120"/>
                  </a:cubicBezTo>
                  <a:cubicBezTo>
                    <a:pt x="445468" y="49314"/>
                    <a:pt x="450310" y="50120"/>
                    <a:pt x="454345" y="52537"/>
                  </a:cubicBezTo>
                  <a:cubicBezTo>
                    <a:pt x="477747" y="69458"/>
                    <a:pt x="499535" y="90408"/>
                    <a:pt x="517288" y="113776"/>
                  </a:cubicBezTo>
                  <a:cubicBezTo>
                    <a:pt x="519709" y="116999"/>
                    <a:pt x="520516" y="121834"/>
                    <a:pt x="519709" y="125863"/>
                  </a:cubicBezTo>
                  <a:cubicBezTo>
                    <a:pt x="519709" y="130697"/>
                    <a:pt x="516481" y="134726"/>
                    <a:pt x="513253" y="137143"/>
                  </a:cubicBezTo>
                  <a:cubicBezTo>
                    <a:pt x="504376" y="142784"/>
                    <a:pt x="497114" y="150842"/>
                    <a:pt x="493886" y="160511"/>
                  </a:cubicBezTo>
                  <a:cubicBezTo>
                    <a:pt x="484202" y="185490"/>
                    <a:pt x="497114" y="214498"/>
                    <a:pt x="522130" y="224167"/>
                  </a:cubicBezTo>
                  <a:cubicBezTo>
                    <a:pt x="531813" y="227391"/>
                    <a:pt x="541497" y="228196"/>
                    <a:pt x="551987" y="225779"/>
                  </a:cubicBezTo>
                  <a:cubicBezTo>
                    <a:pt x="556022" y="224167"/>
                    <a:pt x="560864" y="224973"/>
                    <a:pt x="564092" y="227391"/>
                  </a:cubicBezTo>
                  <a:cubicBezTo>
                    <a:pt x="568126" y="229808"/>
                    <a:pt x="570547" y="233837"/>
                    <a:pt x="571354" y="238671"/>
                  </a:cubicBezTo>
                  <a:cubicBezTo>
                    <a:pt x="576196" y="267679"/>
                    <a:pt x="577003" y="296687"/>
                    <a:pt x="572968" y="326501"/>
                  </a:cubicBezTo>
                  <a:cubicBezTo>
                    <a:pt x="572161" y="330530"/>
                    <a:pt x="569740" y="334559"/>
                    <a:pt x="566513" y="336976"/>
                  </a:cubicBezTo>
                  <a:cubicBezTo>
                    <a:pt x="562478" y="339393"/>
                    <a:pt x="558443" y="341005"/>
                    <a:pt x="553601" y="339393"/>
                  </a:cubicBezTo>
                  <a:cubicBezTo>
                    <a:pt x="543111" y="337782"/>
                    <a:pt x="532620" y="338588"/>
                    <a:pt x="522937" y="342617"/>
                  </a:cubicBezTo>
                  <a:cubicBezTo>
                    <a:pt x="498728" y="353897"/>
                    <a:pt x="487430" y="382905"/>
                    <a:pt x="497921" y="407884"/>
                  </a:cubicBezTo>
                  <a:cubicBezTo>
                    <a:pt x="501956" y="416748"/>
                    <a:pt x="509218" y="424806"/>
                    <a:pt x="518095" y="429640"/>
                  </a:cubicBezTo>
                  <a:cubicBezTo>
                    <a:pt x="522130" y="432058"/>
                    <a:pt x="524550" y="436087"/>
                    <a:pt x="526164" y="440116"/>
                  </a:cubicBezTo>
                  <a:cubicBezTo>
                    <a:pt x="526971" y="444950"/>
                    <a:pt x="526164" y="448979"/>
                    <a:pt x="522937" y="453008"/>
                  </a:cubicBezTo>
                  <a:cubicBezTo>
                    <a:pt x="505990" y="477181"/>
                    <a:pt x="485816" y="498937"/>
                    <a:pt x="461607" y="516664"/>
                  </a:cubicBezTo>
                  <a:cubicBezTo>
                    <a:pt x="458380" y="519082"/>
                    <a:pt x="453538" y="520693"/>
                    <a:pt x="449503" y="519082"/>
                  </a:cubicBezTo>
                  <a:cubicBezTo>
                    <a:pt x="444661" y="518276"/>
                    <a:pt x="440626" y="515858"/>
                    <a:pt x="438205" y="511830"/>
                  </a:cubicBezTo>
                  <a:cubicBezTo>
                    <a:pt x="432557" y="502966"/>
                    <a:pt x="424487" y="495714"/>
                    <a:pt x="414804" y="492491"/>
                  </a:cubicBezTo>
                  <a:cubicBezTo>
                    <a:pt x="409155" y="490074"/>
                    <a:pt x="403506" y="489268"/>
                    <a:pt x="397050" y="489268"/>
                  </a:cubicBezTo>
                  <a:cubicBezTo>
                    <a:pt x="376876" y="489268"/>
                    <a:pt x="358316" y="501355"/>
                    <a:pt x="351054" y="520693"/>
                  </a:cubicBezTo>
                  <a:cubicBezTo>
                    <a:pt x="347826" y="530362"/>
                    <a:pt x="347019" y="540838"/>
                    <a:pt x="349440" y="550507"/>
                  </a:cubicBezTo>
                  <a:cubicBezTo>
                    <a:pt x="351054" y="555342"/>
                    <a:pt x="350247" y="559370"/>
                    <a:pt x="347826" y="563399"/>
                  </a:cubicBezTo>
                  <a:cubicBezTo>
                    <a:pt x="345405" y="567428"/>
                    <a:pt x="341370" y="569845"/>
                    <a:pt x="336528" y="570651"/>
                  </a:cubicBezTo>
                  <a:cubicBezTo>
                    <a:pt x="321196" y="573874"/>
                    <a:pt x="304250" y="574680"/>
                    <a:pt x="288110" y="574680"/>
                  </a:cubicBezTo>
                  <a:cubicBezTo>
                    <a:pt x="275199" y="574680"/>
                    <a:pt x="261481" y="573874"/>
                    <a:pt x="248569" y="572263"/>
                  </a:cubicBezTo>
                  <a:cubicBezTo>
                    <a:pt x="243728" y="571457"/>
                    <a:pt x="239693" y="569040"/>
                    <a:pt x="237272" y="565011"/>
                  </a:cubicBezTo>
                  <a:cubicBezTo>
                    <a:pt x="234851" y="561788"/>
                    <a:pt x="234044" y="556953"/>
                    <a:pt x="234851" y="552924"/>
                  </a:cubicBezTo>
                  <a:cubicBezTo>
                    <a:pt x="237272" y="542449"/>
                    <a:pt x="236465" y="531168"/>
                    <a:pt x="232430" y="521499"/>
                  </a:cubicBezTo>
                  <a:cubicBezTo>
                    <a:pt x="224360" y="503772"/>
                    <a:pt x="206607" y="492491"/>
                    <a:pt x="187240" y="492491"/>
                  </a:cubicBezTo>
                  <a:cubicBezTo>
                    <a:pt x="179978" y="492491"/>
                    <a:pt x="173522" y="494103"/>
                    <a:pt x="167066" y="496520"/>
                  </a:cubicBezTo>
                  <a:cubicBezTo>
                    <a:pt x="157383" y="500549"/>
                    <a:pt x="150120" y="507801"/>
                    <a:pt x="144471" y="516664"/>
                  </a:cubicBezTo>
                  <a:cubicBezTo>
                    <a:pt x="142050" y="520693"/>
                    <a:pt x="138822" y="523916"/>
                    <a:pt x="133981" y="524722"/>
                  </a:cubicBezTo>
                  <a:cubicBezTo>
                    <a:pt x="129946" y="525528"/>
                    <a:pt x="125104" y="524722"/>
                    <a:pt x="121069" y="522305"/>
                  </a:cubicBezTo>
                  <a:cubicBezTo>
                    <a:pt x="96860" y="504578"/>
                    <a:pt x="75879" y="484433"/>
                    <a:pt x="58126" y="460260"/>
                  </a:cubicBezTo>
                  <a:cubicBezTo>
                    <a:pt x="54898" y="457037"/>
                    <a:pt x="54091" y="452202"/>
                    <a:pt x="54898" y="448173"/>
                  </a:cubicBezTo>
                  <a:cubicBezTo>
                    <a:pt x="55705" y="443339"/>
                    <a:pt x="58126" y="439310"/>
                    <a:pt x="62161" y="436892"/>
                  </a:cubicBezTo>
                  <a:cubicBezTo>
                    <a:pt x="71845" y="431252"/>
                    <a:pt x="78300" y="423194"/>
                    <a:pt x="82335" y="413525"/>
                  </a:cubicBezTo>
                  <a:cubicBezTo>
                    <a:pt x="87177" y="400632"/>
                    <a:pt x="86370" y="387740"/>
                    <a:pt x="81528" y="375653"/>
                  </a:cubicBezTo>
                  <a:cubicBezTo>
                    <a:pt x="75879" y="363567"/>
                    <a:pt x="66196" y="354703"/>
                    <a:pt x="54091" y="349869"/>
                  </a:cubicBezTo>
                  <a:cubicBezTo>
                    <a:pt x="44408" y="345840"/>
                    <a:pt x="33917" y="345840"/>
                    <a:pt x="24234" y="348257"/>
                  </a:cubicBezTo>
                  <a:cubicBezTo>
                    <a:pt x="19392" y="349063"/>
                    <a:pt x="15357" y="349063"/>
                    <a:pt x="11322" y="346645"/>
                  </a:cubicBezTo>
                  <a:cubicBezTo>
                    <a:pt x="7288" y="343422"/>
                    <a:pt x="4867" y="340199"/>
                    <a:pt x="4060" y="335365"/>
                  </a:cubicBezTo>
                  <a:cubicBezTo>
                    <a:pt x="-782" y="306357"/>
                    <a:pt x="-1589" y="276543"/>
                    <a:pt x="3253" y="247535"/>
                  </a:cubicBezTo>
                  <a:cubicBezTo>
                    <a:pt x="3253" y="242700"/>
                    <a:pt x="5674" y="238671"/>
                    <a:pt x="9708" y="236254"/>
                  </a:cubicBezTo>
                  <a:cubicBezTo>
                    <a:pt x="13743" y="233837"/>
                    <a:pt x="17778" y="233031"/>
                    <a:pt x="22620" y="233837"/>
                  </a:cubicBezTo>
                  <a:cubicBezTo>
                    <a:pt x="33110" y="236254"/>
                    <a:pt x="43601" y="235448"/>
                    <a:pt x="53284" y="230614"/>
                  </a:cubicBezTo>
                  <a:cubicBezTo>
                    <a:pt x="65389" y="225779"/>
                    <a:pt x="74265" y="216110"/>
                    <a:pt x="79107" y="204023"/>
                  </a:cubicBezTo>
                  <a:cubicBezTo>
                    <a:pt x="83949" y="191131"/>
                    <a:pt x="83142" y="178238"/>
                    <a:pt x="78300" y="166152"/>
                  </a:cubicBezTo>
                  <a:cubicBezTo>
                    <a:pt x="73459" y="157288"/>
                    <a:pt x="67003" y="149230"/>
                    <a:pt x="58126" y="144395"/>
                  </a:cubicBezTo>
                  <a:cubicBezTo>
                    <a:pt x="54091" y="141978"/>
                    <a:pt x="51671" y="137949"/>
                    <a:pt x="50864" y="133920"/>
                  </a:cubicBezTo>
                  <a:cubicBezTo>
                    <a:pt x="50057" y="129086"/>
                    <a:pt x="50864" y="124251"/>
                    <a:pt x="53284" y="121028"/>
                  </a:cubicBezTo>
                  <a:cubicBezTo>
                    <a:pt x="70231" y="96855"/>
                    <a:pt x="91212" y="75904"/>
                    <a:pt x="114614" y="58177"/>
                  </a:cubicBezTo>
                  <a:cubicBezTo>
                    <a:pt x="118648" y="55760"/>
                    <a:pt x="122683" y="54148"/>
                    <a:pt x="127525" y="54954"/>
                  </a:cubicBezTo>
                  <a:cubicBezTo>
                    <a:pt x="131560" y="55760"/>
                    <a:pt x="135595" y="58177"/>
                    <a:pt x="138015" y="62206"/>
                  </a:cubicBezTo>
                  <a:cubicBezTo>
                    <a:pt x="143664" y="71070"/>
                    <a:pt x="151734" y="77516"/>
                    <a:pt x="161417" y="81545"/>
                  </a:cubicBezTo>
                  <a:cubicBezTo>
                    <a:pt x="167066" y="83962"/>
                    <a:pt x="172715" y="84768"/>
                    <a:pt x="179171" y="84768"/>
                  </a:cubicBezTo>
                  <a:cubicBezTo>
                    <a:pt x="199345" y="84768"/>
                    <a:pt x="217905" y="71876"/>
                    <a:pt x="225167" y="53343"/>
                  </a:cubicBezTo>
                  <a:cubicBezTo>
                    <a:pt x="228395" y="43673"/>
                    <a:pt x="229202" y="34004"/>
                    <a:pt x="226781" y="24335"/>
                  </a:cubicBezTo>
                  <a:cubicBezTo>
                    <a:pt x="225974" y="19500"/>
                    <a:pt x="226781" y="14665"/>
                    <a:pt x="229202" y="11442"/>
                  </a:cubicBezTo>
                  <a:cubicBezTo>
                    <a:pt x="231623" y="7413"/>
                    <a:pt x="235658" y="4996"/>
                    <a:pt x="239693" y="4190"/>
                  </a:cubicBezTo>
                  <a:cubicBezTo>
                    <a:pt x="268743" y="-644"/>
                    <a:pt x="297794" y="-1450"/>
                    <a:pt x="327652" y="2579"/>
                  </a:cubicBezTo>
                  <a:close/>
                </a:path>
              </a:pathLst>
            </a:custGeom>
            <a:solidFill>
              <a:srgbClr val="014598"/>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19" name="文本框 18"/>
          <p:cNvSpPr txBox="1"/>
          <p:nvPr/>
        </p:nvSpPr>
        <p:spPr>
          <a:xfrm>
            <a:off x="8693150" y="2780030"/>
            <a:ext cx="2287270" cy="2030095"/>
          </a:xfrm>
          <a:prstGeom prst="rect">
            <a:avLst/>
          </a:prstGeom>
          <a:noFill/>
        </p:spPr>
        <p:txBody>
          <a:bodyPr wrap="square" rtlCol="0" anchor="t">
            <a:spAutoFit/>
          </a:bodyPr>
          <a:p>
            <a:pPr algn="l"/>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为解决依赖库和工具的缺点，减轻手动优化每个硬件运行模型的负担。</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试图通过编译器去解决框架的灵活性和性能之间的矛盾。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02</a:t>
            </a:r>
            <a:endParaRPr lang="zh-CN" altLang="en-US" sz="2800" dirty="0">
              <a:latin typeface="Century Gothic" panose="020B0502020202020204" pitchFamily="34" charset="0"/>
            </a:endParaRPr>
          </a:p>
        </p:txBody>
      </p:sp>
      <p:sp>
        <p:nvSpPr>
          <p:cNvPr id="6" name="文本框 5"/>
          <p:cNvSpPr txBox="1"/>
          <p:nvPr/>
        </p:nvSpPr>
        <p:spPr>
          <a:xfrm>
            <a:off x="1724025" y="589280"/>
            <a:ext cx="1808480" cy="583565"/>
          </a:xfrm>
          <a:prstGeom prst="rect">
            <a:avLst/>
          </a:prstGeom>
          <a:noFill/>
        </p:spPr>
        <p:txBody>
          <a:bodyPr wrap="none" rtlCol="0">
            <a:spAutoFit/>
            <a:scene3d>
              <a:camera prst="orthographicFront"/>
              <a:lightRig rig="threePt" dir="t"/>
            </a:scene3d>
            <a:sp3d contourW="12700"/>
          </a:bodyPr>
          <a:lstStyle/>
          <a:p>
            <a:r>
              <a:rPr lang="zh-CN" altLang="en-US" sz="3200" dirty="0">
                <a:latin typeface="微软雅黑" panose="020B0503020204020204" pitchFamily="34" charset="-122"/>
                <a:ea typeface="微软雅黑" panose="020B0503020204020204" pitchFamily="34" charset="-122"/>
              </a:rPr>
              <a:t>主要目的</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sp>
        <p:nvSpPr>
          <p:cNvPr id="28" name="六边形 27"/>
          <p:cNvSpPr/>
          <p:nvPr/>
        </p:nvSpPr>
        <p:spPr>
          <a:xfrm rot="5400000">
            <a:off x="1330955" y="1853838"/>
            <a:ext cx="1876948" cy="1618058"/>
          </a:xfrm>
          <a:prstGeom prst="hexagon">
            <a:avLst/>
          </a:prstGeom>
          <a:blipFill dpi="0" rotWithShape="0">
            <a:blip r:embed="rId3"/>
            <a:srcRect/>
            <a:tile tx="0" ty="0" sx="100000" sy="100000" flip="none" algn="ctr"/>
          </a:blip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9" name="六边形 28"/>
          <p:cNvSpPr/>
          <p:nvPr/>
        </p:nvSpPr>
        <p:spPr>
          <a:xfrm rot="5400000">
            <a:off x="1331016" y="4282078"/>
            <a:ext cx="1876948" cy="1618058"/>
          </a:xfrm>
          <a:prstGeom prst="hexagon">
            <a:avLst/>
          </a:pr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0" name="椭圆 31"/>
          <p:cNvSpPr/>
          <p:nvPr/>
        </p:nvSpPr>
        <p:spPr>
          <a:xfrm>
            <a:off x="1898905" y="2303498"/>
            <a:ext cx="741048" cy="71873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1" name="椭圆 32"/>
          <p:cNvSpPr/>
          <p:nvPr/>
        </p:nvSpPr>
        <p:spPr>
          <a:xfrm>
            <a:off x="1898966" y="4721144"/>
            <a:ext cx="741048" cy="739926"/>
          </a:xfrm>
          <a:custGeom>
            <a:avLst/>
            <a:gdLst>
              <a:gd name="connsiteX0" fmla="*/ 288111 w 575551"/>
              <a:gd name="connsiteY0" fmla="*/ 195956 h 574680"/>
              <a:gd name="connsiteX1" fmla="*/ 250987 w 575551"/>
              <a:gd name="connsiteY1" fmla="*/ 204012 h 574680"/>
              <a:gd name="connsiteX2" fmla="*/ 204180 w 575551"/>
              <a:gd name="connsiteY2" fmla="*/ 324853 h 574680"/>
              <a:gd name="connsiteX3" fmla="*/ 288111 w 575551"/>
              <a:gd name="connsiteY3" fmla="*/ 378828 h 574680"/>
              <a:gd name="connsiteX4" fmla="*/ 325234 w 575551"/>
              <a:gd name="connsiteY4" fmla="*/ 370772 h 574680"/>
              <a:gd name="connsiteX5" fmla="*/ 371234 w 575551"/>
              <a:gd name="connsiteY5" fmla="*/ 250737 h 574680"/>
              <a:gd name="connsiteX6" fmla="*/ 288111 w 575551"/>
              <a:gd name="connsiteY6" fmla="*/ 195956 h 574680"/>
              <a:gd name="connsiteX7" fmla="*/ 288111 w 575551"/>
              <a:gd name="connsiteY7" fmla="*/ 163732 h 574680"/>
              <a:gd name="connsiteX8" fmla="*/ 401094 w 575551"/>
              <a:gd name="connsiteY8" fmla="*/ 237042 h 574680"/>
              <a:gd name="connsiteX9" fmla="*/ 338146 w 575551"/>
              <a:gd name="connsiteY9" fmla="*/ 400579 h 574680"/>
              <a:gd name="connsiteX10" fmla="*/ 288111 w 575551"/>
              <a:gd name="connsiteY10" fmla="*/ 411052 h 574680"/>
              <a:gd name="connsiteX11" fmla="*/ 175127 w 575551"/>
              <a:gd name="connsiteY11" fmla="*/ 337742 h 574680"/>
              <a:gd name="connsiteX12" fmla="*/ 237268 w 575551"/>
              <a:gd name="connsiteY12" fmla="*/ 175011 h 574680"/>
              <a:gd name="connsiteX13" fmla="*/ 288111 w 575551"/>
              <a:gd name="connsiteY13" fmla="*/ 163732 h 574680"/>
              <a:gd name="connsiteX14" fmla="*/ 307478 w 575551"/>
              <a:gd name="connsiteY14" fmla="*/ 33198 h 574680"/>
              <a:gd name="connsiteX15" fmla="*/ 260674 w 575551"/>
              <a:gd name="connsiteY15" fmla="*/ 34004 h 574680"/>
              <a:gd name="connsiteX16" fmla="*/ 255025 w 575551"/>
              <a:gd name="connsiteY16" fmla="*/ 64624 h 574680"/>
              <a:gd name="connsiteX17" fmla="*/ 179171 w 575551"/>
              <a:gd name="connsiteY17" fmla="*/ 116999 h 574680"/>
              <a:gd name="connsiteX18" fmla="*/ 150120 w 575551"/>
              <a:gd name="connsiteY18" fmla="*/ 111359 h 574680"/>
              <a:gd name="connsiteX19" fmla="*/ 121876 w 575551"/>
              <a:gd name="connsiteY19" fmla="*/ 93631 h 574680"/>
              <a:gd name="connsiteX20" fmla="*/ 88791 w 575551"/>
              <a:gd name="connsiteY20" fmla="*/ 127474 h 574680"/>
              <a:gd name="connsiteX21" fmla="*/ 107351 w 575551"/>
              <a:gd name="connsiteY21" fmla="*/ 153259 h 574680"/>
              <a:gd name="connsiteX22" fmla="*/ 108965 w 575551"/>
              <a:gd name="connsiteY22" fmla="*/ 215304 h 574680"/>
              <a:gd name="connsiteX23" fmla="*/ 66196 w 575551"/>
              <a:gd name="connsiteY23" fmla="*/ 260427 h 574680"/>
              <a:gd name="connsiteX24" fmla="*/ 33110 w 575551"/>
              <a:gd name="connsiteY24" fmla="*/ 267679 h 574680"/>
              <a:gd name="connsiteX25" fmla="*/ 33917 w 575551"/>
              <a:gd name="connsiteY25" fmla="*/ 314414 h 574680"/>
              <a:gd name="connsiteX26" fmla="*/ 65389 w 575551"/>
              <a:gd name="connsiteY26" fmla="*/ 320055 h 574680"/>
              <a:gd name="connsiteX27" fmla="*/ 110579 w 575551"/>
              <a:gd name="connsiteY27" fmla="*/ 362761 h 574680"/>
              <a:gd name="connsiteX28" fmla="*/ 112193 w 575551"/>
              <a:gd name="connsiteY28" fmla="*/ 424806 h 574680"/>
              <a:gd name="connsiteX29" fmla="*/ 93633 w 575551"/>
              <a:gd name="connsiteY29" fmla="*/ 453008 h 574680"/>
              <a:gd name="connsiteX30" fmla="*/ 127525 w 575551"/>
              <a:gd name="connsiteY30" fmla="*/ 486045 h 574680"/>
              <a:gd name="connsiteX31" fmla="*/ 154155 w 575551"/>
              <a:gd name="connsiteY31" fmla="*/ 467512 h 574680"/>
              <a:gd name="connsiteX32" fmla="*/ 187240 w 575551"/>
              <a:gd name="connsiteY32" fmla="*/ 460260 h 574680"/>
              <a:gd name="connsiteX33" fmla="*/ 261481 w 575551"/>
              <a:gd name="connsiteY33" fmla="*/ 508606 h 574680"/>
              <a:gd name="connsiteX34" fmla="*/ 268743 w 575551"/>
              <a:gd name="connsiteY34" fmla="*/ 541643 h 574680"/>
              <a:gd name="connsiteX35" fmla="*/ 315547 w 575551"/>
              <a:gd name="connsiteY35" fmla="*/ 541643 h 574680"/>
              <a:gd name="connsiteX36" fmla="*/ 321196 w 575551"/>
              <a:gd name="connsiteY36" fmla="*/ 508606 h 574680"/>
              <a:gd name="connsiteX37" fmla="*/ 397050 w 575551"/>
              <a:gd name="connsiteY37" fmla="*/ 457037 h 574680"/>
              <a:gd name="connsiteX38" fmla="*/ 426101 w 575551"/>
              <a:gd name="connsiteY38" fmla="*/ 461871 h 574680"/>
              <a:gd name="connsiteX39" fmla="*/ 454345 w 575551"/>
              <a:gd name="connsiteY39" fmla="*/ 481210 h 574680"/>
              <a:gd name="connsiteX40" fmla="*/ 487430 w 575551"/>
              <a:gd name="connsiteY40" fmla="*/ 446562 h 574680"/>
              <a:gd name="connsiteX41" fmla="*/ 468870 w 575551"/>
              <a:gd name="connsiteY41" fmla="*/ 420777 h 574680"/>
              <a:gd name="connsiteX42" fmla="*/ 510025 w 575551"/>
              <a:gd name="connsiteY42" fmla="*/ 313609 h 574680"/>
              <a:gd name="connsiteX43" fmla="*/ 543111 w 575551"/>
              <a:gd name="connsiteY43" fmla="*/ 306357 h 574680"/>
              <a:gd name="connsiteX44" fmla="*/ 541497 w 575551"/>
              <a:gd name="connsiteY44" fmla="*/ 258816 h 574680"/>
              <a:gd name="connsiteX45" fmla="*/ 510832 w 575551"/>
              <a:gd name="connsiteY45" fmla="*/ 253981 h 574680"/>
              <a:gd name="connsiteX46" fmla="*/ 464028 w 575551"/>
              <a:gd name="connsiteY46" fmla="*/ 149230 h 574680"/>
              <a:gd name="connsiteX47" fmla="*/ 481781 w 575551"/>
              <a:gd name="connsiteY47" fmla="*/ 121028 h 574680"/>
              <a:gd name="connsiteX48" fmla="*/ 447889 w 575551"/>
              <a:gd name="connsiteY48" fmla="*/ 88797 h 574680"/>
              <a:gd name="connsiteX49" fmla="*/ 422066 w 575551"/>
              <a:gd name="connsiteY49" fmla="*/ 106524 h 574680"/>
              <a:gd name="connsiteX50" fmla="*/ 388981 w 575551"/>
              <a:gd name="connsiteY50" fmla="*/ 113776 h 574680"/>
              <a:gd name="connsiteX51" fmla="*/ 314740 w 575551"/>
              <a:gd name="connsiteY51" fmla="*/ 65429 h 574680"/>
              <a:gd name="connsiteX52" fmla="*/ 307478 w 575551"/>
              <a:gd name="connsiteY52" fmla="*/ 33198 h 574680"/>
              <a:gd name="connsiteX53" fmla="*/ 327652 w 575551"/>
              <a:gd name="connsiteY53" fmla="*/ 2579 h 574680"/>
              <a:gd name="connsiteX54" fmla="*/ 338142 w 575551"/>
              <a:gd name="connsiteY54" fmla="*/ 9831 h 574680"/>
              <a:gd name="connsiteX55" fmla="*/ 340563 w 575551"/>
              <a:gd name="connsiteY55" fmla="*/ 21917 h 574680"/>
              <a:gd name="connsiteX56" fmla="*/ 343791 w 575551"/>
              <a:gd name="connsiteY56" fmla="*/ 52537 h 574680"/>
              <a:gd name="connsiteX57" fmla="*/ 388981 w 575551"/>
              <a:gd name="connsiteY57" fmla="*/ 81545 h 574680"/>
              <a:gd name="connsiteX58" fmla="*/ 409155 w 575551"/>
              <a:gd name="connsiteY58" fmla="*/ 76710 h 574680"/>
              <a:gd name="connsiteX59" fmla="*/ 430943 w 575551"/>
              <a:gd name="connsiteY59" fmla="*/ 57372 h 574680"/>
              <a:gd name="connsiteX60" fmla="*/ 441433 w 575551"/>
              <a:gd name="connsiteY60" fmla="*/ 50120 h 574680"/>
              <a:gd name="connsiteX61" fmla="*/ 454345 w 575551"/>
              <a:gd name="connsiteY61" fmla="*/ 52537 h 574680"/>
              <a:gd name="connsiteX62" fmla="*/ 517288 w 575551"/>
              <a:gd name="connsiteY62" fmla="*/ 113776 h 574680"/>
              <a:gd name="connsiteX63" fmla="*/ 519709 w 575551"/>
              <a:gd name="connsiteY63" fmla="*/ 125863 h 574680"/>
              <a:gd name="connsiteX64" fmla="*/ 513253 w 575551"/>
              <a:gd name="connsiteY64" fmla="*/ 137143 h 574680"/>
              <a:gd name="connsiteX65" fmla="*/ 493886 w 575551"/>
              <a:gd name="connsiteY65" fmla="*/ 160511 h 574680"/>
              <a:gd name="connsiteX66" fmla="*/ 522130 w 575551"/>
              <a:gd name="connsiteY66" fmla="*/ 224167 h 574680"/>
              <a:gd name="connsiteX67" fmla="*/ 551987 w 575551"/>
              <a:gd name="connsiteY67" fmla="*/ 225779 h 574680"/>
              <a:gd name="connsiteX68" fmla="*/ 564092 w 575551"/>
              <a:gd name="connsiteY68" fmla="*/ 227391 h 574680"/>
              <a:gd name="connsiteX69" fmla="*/ 571354 w 575551"/>
              <a:gd name="connsiteY69" fmla="*/ 238671 h 574680"/>
              <a:gd name="connsiteX70" fmla="*/ 572968 w 575551"/>
              <a:gd name="connsiteY70" fmla="*/ 326501 h 574680"/>
              <a:gd name="connsiteX71" fmla="*/ 566513 w 575551"/>
              <a:gd name="connsiteY71" fmla="*/ 336976 h 574680"/>
              <a:gd name="connsiteX72" fmla="*/ 553601 w 575551"/>
              <a:gd name="connsiteY72" fmla="*/ 339393 h 574680"/>
              <a:gd name="connsiteX73" fmla="*/ 522937 w 575551"/>
              <a:gd name="connsiteY73" fmla="*/ 342617 h 574680"/>
              <a:gd name="connsiteX74" fmla="*/ 497921 w 575551"/>
              <a:gd name="connsiteY74" fmla="*/ 407884 h 574680"/>
              <a:gd name="connsiteX75" fmla="*/ 518095 w 575551"/>
              <a:gd name="connsiteY75" fmla="*/ 429640 h 574680"/>
              <a:gd name="connsiteX76" fmla="*/ 526164 w 575551"/>
              <a:gd name="connsiteY76" fmla="*/ 440116 h 574680"/>
              <a:gd name="connsiteX77" fmla="*/ 522937 w 575551"/>
              <a:gd name="connsiteY77" fmla="*/ 453008 h 574680"/>
              <a:gd name="connsiteX78" fmla="*/ 461607 w 575551"/>
              <a:gd name="connsiteY78" fmla="*/ 516664 h 574680"/>
              <a:gd name="connsiteX79" fmla="*/ 449503 w 575551"/>
              <a:gd name="connsiteY79" fmla="*/ 519082 h 574680"/>
              <a:gd name="connsiteX80" fmla="*/ 438205 w 575551"/>
              <a:gd name="connsiteY80" fmla="*/ 511830 h 574680"/>
              <a:gd name="connsiteX81" fmla="*/ 414804 w 575551"/>
              <a:gd name="connsiteY81" fmla="*/ 492491 h 574680"/>
              <a:gd name="connsiteX82" fmla="*/ 397050 w 575551"/>
              <a:gd name="connsiteY82" fmla="*/ 489268 h 574680"/>
              <a:gd name="connsiteX83" fmla="*/ 351054 w 575551"/>
              <a:gd name="connsiteY83" fmla="*/ 520693 h 574680"/>
              <a:gd name="connsiteX84" fmla="*/ 349440 w 575551"/>
              <a:gd name="connsiteY84" fmla="*/ 550507 h 574680"/>
              <a:gd name="connsiteX85" fmla="*/ 347826 w 575551"/>
              <a:gd name="connsiteY85" fmla="*/ 563399 h 574680"/>
              <a:gd name="connsiteX86" fmla="*/ 336528 w 575551"/>
              <a:gd name="connsiteY86" fmla="*/ 570651 h 574680"/>
              <a:gd name="connsiteX87" fmla="*/ 288110 w 575551"/>
              <a:gd name="connsiteY87" fmla="*/ 574680 h 574680"/>
              <a:gd name="connsiteX88" fmla="*/ 248569 w 575551"/>
              <a:gd name="connsiteY88" fmla="*/ 572263 h 574680"/>
              <a:gd name="connsiteX89" fmla="*/ 237272 w 575551"/>
              <a:gd name="connsiteY89" fmla="*/ 565011 h 574680"/>
              <a:gd name="connsiteX90" fmla="*/ 234851 w 575551"/>
              <a:gd name="connsiteY90" fmla="*/ 552924 h 574680"/>
              <a:gd name="connsiteX91" fmla="*/ 232430 w 575551"/>
              <a:gd name="connsiteY91" fmla="*/ 521499 h 574680"/>
              <a:gd name="connsiteX92" fmla="*/ 187240 w 575551"/>
              <a:gd name="connsiteY92" fmla="*/ 492491 h 574680"/>
              <a:gd name="connsiteX93" fmla="*/ 167066 w 575551"/>
              <a:gd name="connsiteY93" fmla="*/ 496520 h 574680"/>
              <a:gd name="connsiteX94" fmla="*/ 144471 w 575551"/>
              <a:gd name="connsiteY94" fmla="*/ 516664 h 574680"/>
              <a:gd name="connsiteX95" fmla="*/ 133981 w 575551"/>
              <a:gd name="connsiteY95" fmla="*/ 524722 h 574680"/>
              <a:gd name="connsiteX96" fmla="*/ 121069 w 575551"/>
              <a:gd name="connsiteY96" fmla="*/ 522305 h 574680"/>
              <a:gd name="connsiteX97" fmla="*/ 58126 w 575551"/>
              <a:gd name="connsiteY97" fmla="*/ 460260 h 574680"/>
              <a:gd name="connsiteX98" fmla="*/ 54898 w 575551"/>
              <a:gd name="connsiteY98" fmla="*/ 448173 h 574680"/>
              <a:gd name="connsiteX99" fmla="*/ 62161 w 575551"/>
              <a:gd name="connsiteY99" fmla="*/ 436892 h 574680"/>
              <a:gd name="connsiteX100" fmla="*/ 82335 w 575551"/>
              <a:gd name="connsiteY100" fmla="*/ 413525 h 574680"/>
              <a:gd name="connsiteX101" fmla="*/ 81528 w 575551"/>
              <a:gd name="connsiteY101" fmla="*/ 375653 h 574680"/>
              <a:gd name="connsiteX102" fmla="*/ 54091 w 575551"/>
              <a:gd name="connsiteY102" fmla="*/ 349869 h 574680"/>
              <a:gd name="connsiteX103" fmla="*/ 24234 w 575551"/>
              <a:gd name="connsiteY103" fmla="*/ 348257 h 574680"/>
              <a:gd name="connsiteX104" fmla="*/ 11322 w 575551"/>
              <a:gd name="connsiteY104" fmla="*/ 346645 h 574680"/>
              <a:gd name="connsiteX105" fmla="*/ 4060 w 575551"/>
              <a:gd name="connsiteY105" fmla="*/ 335365 h 574680"/>
              <a:gd name="connsiteX106" fmla="*/ 3253 w 575551"/>
              <a:gd name="connsiteY106" fmla="*/ 247535 h 574680"/>
              <a:gd name="connsiteX107" fmla="*/ 9708 w 575551"/>
              <a:gd name="connsiteY107" fmla="*/ 236254 h 574680"/>
              <a:gd name="connsiteX108" fmla="*/ 22620 w 575551"/>
              <a:gd name="connsiteY108" fmla="*/ 233837 h 574680"/>
              <a:gd name="connsiteX109" fmla="*/ 53284 w 575551"/>
              <a:gd name="connsiteY109" fmla="*/ 230614 h 574680"/>
              <a:gd name="connsiteX110" fmla="*/ 79107 w 575551"/>
              <a:gd name="connsiteY110" fmla="*/ 204023 h 574680"/>
              <a:gd name="connsiteX111" fmla="*/ 78300 w 575551"/>
              <a:gd name="connsiteY111" fmla="*/ 166152 h 574680"/>
              <a:gd name="connsiteX112" fmla="*/ 58126 w 575551"/>
              <a:gd name="connsiteY112" fmla="*/ 144395 h 574680"/>
              <a:gd name="connsiteX113" fmla="*/ 50864 w 575551"/>
              <a:gd name="connsiteY113" fmla="*/ 133920 h 574680"/>
              <a:gd name="connsiteX114" fmla="*/ 53284 w 575551"/>
              <a:gd name="connsiteY114" fmla="*/ 121028 h 574680"/>
              <a:gd name="connsiteX115" fmla="*/ 114614 w 575551"/>
              <a:gd name="connsiteY115" fmla="*/ 58177 h 574680"/>
              <a:gd name="connsiteX116" fmla="*/ 127525 w 575551"/>
              <a:gd name="connsiteY116" fmla="*/ 54954 h 574680"/>
              <a:gd name="connsiteX117" fmla="*/ 138015 w 575551"/>
              <a:gd name="connsiteY117" fmla="*/ 62206 h 574680"/>
              <a:gd name="connsiteX118" fmla="*/ 161417 w 575551"/>
              <a:gd name="connsiteY118" fmla="*/ 81545 h 574680"/>
              <a:gd name="connsiteX119" fmla="*/ 179171 w 575551"/>
              <a:gd name="connsiteY119" fmla="*/ 84768 h 574680"/>
              <a:gd name="connsiteX120" fmla="*/ 225167 w 575551"/>
              <a:gd name="connsiteY120" fmla="*/ 53343 h 574680"/>
              <a:gd name="connsiteX121" fmla="*/ 226781 w 575551"/>
              <a:gd name="connsiteY121" fmla="*/ 24335 h 574680"/>
              <a:gd name="connsiteX122" fmla="*/ 229202 w 575551"/>
              <a:gd name="connsiteY122" fmla="*/ 11442 h 574680"/>
              <a:gd name="connsiteX123" fmla="*/ 239693 w 575551"/>
              <a:gd name="connsiteY123" fmla="*/ 4190 h 574680"/>
              <a:gd name="connsiteX124" fmla="*/ 327652 w 575551"/>
              <a:gd name="connsiteY124" fmla="*/ 2579 h 5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75551" h="574680">
                <a:moveTo>
                  <a:pt x="288111" y="195956"/>
                </a:moveTo>
                <a:cubicBezTo>
                  <a:pt x="275198" y="195956"/>
                  <a:pt x="262286" y="199179"/>
                  <a:pt x="250987" y="204012"/>
                </a:cubicBezTo>
                <a:cubicBezTo>
                  <a:pt x="204987" y="224958"/>
                  <a:pt x="184004" y="278933"/>
                  <a:pt x="204180" y="324853"/>
                </a:cubicBezTo>
                <a:cubicBezTo>
                  <a:pt x="218706" y="357882"/>
                  <a:pt x="251794" y="378828"/>
                  <a:pt x="288111" y="378828"/>
                </a:cubicBezTo>
                <a:cubicBezTo>
                  <a:pt x="301023" y="378828"/>
                  <a:pt x="313128" y="376411"/>
                  <a:pt x="325234" y="370772"/>
                </a:cubicBezTo>
                <a:cubicBezTo>
                  <a:pt x="371234" y="350632"/>
                  <a:pt x="392217" y="296657"/>
                  <a:pt x="371234" y="250737"/>
                </a:cubicBezTo>
                <a:cubicBezTo>
                  <a:pt x="356708" y="217708"/>
                  <a:pt x="323620" y="195956"/>
                  <a:pt x="288111" y="195956"/>
                </a:cubicBezTo>
                <a:close/>
                <a:moveTo>
                  <a:pt x="288111" y="163732"/>
                </a:moveTo>
                <a:cubicBezTo>
                  <a:pt x="336532" y="163732"/>
                  <a:pt x="380919" y="192734"/>
                  <a:pt x="401094" y="237042"/>
                </a:cubicBezTo>
                <a:cubicBezTo>
                  <a:pt x="428533" y="299879"/>
                  <a:pt x="400287" y="372383"/>
                  <a:pt x="338146" y="400579"/>
                </a:cubicBezTo>
                <a:cubicBezTo>
                  <a:pt x="322006" y="407830"/>
                  <a:pt x="305058" y="411052"/>
                  <a:pt x="288111" y="411052"/>
                </a:cubicBezTo>
                <a:cubicBezTo>
                  <a:pt x="238882" y="411052"/>
                  <a:pt x="194496" y="382050"/>
                  <a:pt x="175127" y="337742"/>
                </a:cubicBezTo>
                <a:cubicBezTo>
                  <a:pt x="146881" y="275711"/>
                  <a:pt x="175127" y="202401"/>
                  <a:pt x="237268" y="175011"/>
                </a:cubicBezTo>
                <a:cubicBezTo>
                  <a:pt x="253408" y="167760"/>
                  <a:pt x="270356" y="163732"/>
                  <a:pt x="288111" y="163732"/>
                </a:cubicBezTo>
                <a:close/>
                <a:moveTo>
                  <a:pt x="307478" y="33198"/>
                </a:moveTo>
                <a:cubicBezTo>
                  <a:pt x="292145" y="31587"/>
                  <a:pt x="276006" y="32392"/>
                  <a:pt x="260674" y="34004"/>
                </a:cubicBezTo>
                <a:cubicBezTo>
                  <a:pt x="260674" y="44479"/>
                  <a:pt x="259060" y="54954"/>
                  <a:pt x="255025" y="64624"/>
                </a:cubicBezTo>
                <a:cubicBezTo>
                  <a:pt x="242921" y="96049"/>
                  <a:pt x="212256" y="116999"/>
                  <a:pt x="179171" y="116999"/>
                </a:cubicBezTo>
                <a:cubicBezTo>
                  <a:pt x="168680" y="116999"/>
                  <a:pt x="158997" y="115387"/>
                  <a:pt x="150120" y="111359"/>
                </a:cubicBezTo>
                <a:cubicBezTo>
                  <a:pt x="139629" y="107330"/>
                  <a:pt x="129946" y="101689"/>
                  <a:pt x="121876" y="93631"/>
                </a:cubicBezTo>
                <a:cubicBezTo>
                  <a:pt x="109772" y="103301"/>
                  <a:pt x="99281" y="114582"/>
                  <a:pt x="88791" y="127474"/>
                </a:cubicBezTo>
                <a:cubicBezTo>
                  <a:pt x="96860" y="134726"/>
                  <a:pt x="103316" y="143590"/>
                  <a:pt x="107351" y="153259"/>
                </a:cubicBezTo>
                <a:cubicBezTo>
                  <a:pt x="116228" y="172598"/>
                  <a:pt x="117034" y="195160"/>
                  <a:pt x="108965" y="215304"/>
                </a:cubicBezTo>
                <a:cubicBezTo>
                  <a:pt x="100895" y="235448"/>
                  <a:pt x="86370" y="251564"/>
                  <a:pt x="66196" y="260427"/>
                </a:cubicBezTo>
                <a:cubicBezTo>
                  <a:pt x="55705" y="265262"/>
                  <a:pt x="44408" y="267679"/>
                  <a:pt x="33110" y="267679"/>
                </a:cubicBezTo>
                <a:cubicBezTo>
                  <a:pt x="31496" y="282989"/>
                  <a:pt x="32303" y="299105"/>
                  <a:pt x="33917" y="314414"/>
                </a:cubicBezTo>
                <a:cubicBezTo>
                  <a:pt x="44408" y="313609"/>
                  <a:pt x="55705" y="316026"/>
                  <a:pt x="65389" y="320055"/>
                </a:cubicBezTo>
                <a:cubicBezTo>
                  <a:pt x="85563" y="327307"/>
                  <a:pt x="101702" y="342617"/>
                  <a:pt x="110579" y="362761"/>
                </a:cubicBezTo>
                <a:cubicBezTo>
                  <a:pt x="119455" y="382100"/>
                  <a:pt x="120262" y="404661"/>
                  <a:pt x="112193" y="424806"/>
                </a:cubicBezTo>
                <a:cubicBezTo>
                  <a:pt x="108158" y="435281"/>
                  <a:pt x="101702" y="444950"/>
                  <a:pt x="93633" y="453008"/>
                </a:cubicBezTo>
                <a:cubicBezTo>
                  <a:pt x="104123" y="465095"/>
                  <a:pt x="115421" y="476375"/>
                  <a:pt x="127525" y="486045"/>
                </a:cubicBezTo>
                <a:cubicBezTo>
                  <a:pt x="134788" y="477987"/>
                  <a:pt x="143664" y="471541"/>
                  <a:pt x="154155" y="467512"/>
                </a:cubicBezTo>
                <a:cubicBezTo>
                  <a:pt x="164645" y="462677"/>
                  <a:pt x="175943" y="460260"/>
                  <a:pt x="187240" y="460260"/>
                </a:cubicBezTo>
                <a:cubicBezTo>
                  <a:pt x="219519" y="460260"/>
                  <a:pt x="248569" y="478793"/>
                  <a:pt x="261481" y="508606"/>
                </a:cubicBezTo>
                <a:cubicBezTo>
                  <a:pt x="266323" y="519082"/>
                  <a:pt x="268743" y="530362"/>
                  <a:pt x="268743" y="541643"/>
                </a:cubicBezTo>
                <a:cubicBezTo>
                  <a:pt x="284076" y="543255"/>
                  <a:pt x="300215" y="543255"/>
                  <a:pt x="315547" y="541643"/>
                </a:cubicBezTo>
                <a:cubicBezTo>
                  <a:pt x="315547" y="530362"/>
                  <a:pt x="317161" y="519082"/>
                  <a:pt x="321196" y="508606"/>
                </a:cubicBezTo>
                <a:cubicBezTo>
                  <a:pt x="333300" y="477987"/>
                  <a:pt x="363965" y="457037"/>
                  <a:pt x="397050" y="457037"/>
                </a:cubicBezTo>
                <a:cubicBezTo>
                  <a:pt x="406734" y="457037"/>
                  <a:pt x="417224" y="458648"/>
                  <a:pt x="426101" y="461871"/>
                </a:cubicBezTo>
                <a:cubicBezTo>
                  <a:pt x="437399" y="466706"/>
                  <a:pt x="446275" y="472347"/>
                  <a:pt x="454345" y="481210"/>
                </a:cubicBezTo>
                <a:cubicBezTo>
                  <a:pt x="466449" y="470735"/>
                  <a:pt x="477747" y="459454"/>
                  <a:pt x="487430" y="446562"/>
                </a:cubicBezTo>
                <a:cubicBezTo>
                  <a:pt x="479361" y="439310"/>
                  <a:pt x="472905" y="430446"/>
                  <a:pt x="468870" y="420777"/>
                </a:cubicBezTo>
                <a:cubicBezTo>
                  <a:pt x="450310" y="379682"/>
                  <a:pt x="468870" y="331336"/>
                  <a:pt x="510025" y="313609"/>
                </a:cubicBezTo>
                <a:cubicBezTo>
                  <a:pt x="520516" y="308774"/>
                  <a:pt x="531006" y="306357"/>
                  <a:pt x="543111" y="306357"/>
                </a:cubicBezTo>
                <a:cubicBezTo>
                  <a:pt x="543918" y="290241"/>
                  <a:pt x="543918" y="274931"/>
                  <a:pt x="541497" y="258816"/>
                </a:cubicBezTo>
                <a:cubicBezTo>
                  <a:pt x="531006" y="259622"/>
                  <a:pt x="520516" y="258010"/>
                  <a:pt x="510832" y="253981"/>
                </a:cubicBezTo>
                <a:cubicBezTo>
                  <a:pt x="468870" y="237866"/>
                  <a:pt x="447889" y="190325"/>
                  <a:pt x="464028" y="149230"/>
                </a:cubicBezTo>
                <a:cubicBezTo>
                  <a:pt x="468063" y="138755"/>
                  <a:pt x="473712" y="129086"/>
                  <a:pt x="481781" y="121028"/>
                </a:cubicBezTo>
                <a:cubicBezTo>
                  <a:pt x="471291" y="108941"/>
                  <a:pt x="459993" y="98466"/>
                  <a:pt x="447889" y="88797"/>
                </a:cubicBezTo>
                <a:cubicBezTo>
                  <a:pt x="440626" y="96049"/>
                  <a:pt x="431750" y="102495"/>
                  <a:pt x="422066" y="106524"/>
                </a:cubicBezTo>
                <a:cubicBezTo>
                  <a:pt x="411576" y="111359"/>
                  <a:pt x="400278" y="113776"/>
                  <a:pt x="388981" y="113776"/>
                </a:cubicBezTo>
                <a:cubicBezTo>
                  <a:pt x="356702" y="113776"/>
                  <a:pt x="327652" y="94437"/>
                  <a:pt x="314740" y="65429"/>
                </a:cubicBezTo>
                <a:cubicBezTo>
                  <a:pt x="309898" y="54954"/>
                  <a:pt x="307478" y="44479"/>
                  <a:pt x="307478" y="33198"/>
                </a:cubicBezTo>
                <a:close/>
                <a:moveTo>
                  <a:pt x="327652" y="2579"/>
                </a:moveTo>
                <a:cubicBezTo>
                  <a:pt x="331686" y="3385"/>
                  <a:pt x="335721" y="5802"/>
                  <a:pt x="338142" y="9831"/>
                </a:cubicBezTo>
                <a:cubicBezTo>
                  <a:pt x="340563" y="13054"/>
                  <a:pt x="341370" y="17889"/>
                  <a:pt x="340563" y="21917"/>
                </a:cubicBezTo>
                <a:cubicBezTo>
                  <a:pt x="338949" y="32392"/>
                  <a:pt x="339756" y="42868"/>
                  <a:pt x="343791" y="52537"/>
                </a:cubicBezTo>
                <a:cubicBezTo>
                  <a:pt x="351861" y="70264"/>
                  <a:pt x="369614" y="81545"/>
                  <a:pt x="388981" y="81545"/>
                </a:cubicBezTo>
                <a:cubicBezTo>
                  <a:pt x="395436" y="81545"/>
                  <a:pt x="402699" y="79933"/>
                  <a:pt x="409155" y="76710"/>
                </a:cubicBezTo>
                <a:cubicBezTo>
                  <a:pt x="418031" y="72681"/>
                  <a:pt x="425294" y="66235"/>
                  <a:pt x="430943" y="57372"/>
                </a:cubicBezTo>
                <a:cubicBezTo>
                  <a:pt x="433364" y="54148"/>
                  <a:pt x="437399" y="50925"/>
                  <a:pt x="441433" y="50120"/>
                </a:cubicBezTo>
                <a:cubicBezTo>
                  <a:pt x="445468" y="49314"/>
                  <a:pt x="450310" y="50120"/>
                  <a:pt x="454345" y="52537"/>
                </a:cubicBezTo>
                <a:cubicBezTo>
                  <a:pt x="477747" y="69458"/>
                  <a:pt x="499535" y="90408"/>
                  <a:pt x="517288" y="113776"/>
                </a:cubicBezTo>
                <a:cubicBezTo>
                  <a:pt x="519709" y="116999"/>
                  <a:pt x="520516" y="121834"/>
                  <a:pt x="519709" y="125863"/>
                </a:cubicBezTo>
                <a:cubicBezTo>
                  <a:pt x="519709" y="130697"/>
                  <a:pt x="516481" y="134726"/>
                  <a:pt x="513253" y="137143"/>
                </a:cubicBezTo>
                <a:cubicBezTo>
                  <a:pt x="504376" y="142784"/>
                  <a:pt x="497114" y="150842"/>
                  <a:pt x="493886" y="160511"/>
                </a:cubicBezTo>
                <a:cubicBezTo>
                  <a:pt x="484202" y="185490"/>
                  <a:pt x="497114" y="214498"/>
                  <a:pt x="522130" y="224167"/>
                </a:cubicBezTo>
                <a:cubicBezTo>
                  <a:pt x="531813" y="227391"/>
                  <a:pt x="541497" y="228196"/>
                  <a:pt x="551987" y="225779"/>
                </a:cubicBezTo>
                <a:cubicBezTo>
                  <a:pt x="556022" y="224167"/>
                  <a:pt x="560864" y="224973"/>
                  <a:pt x="564092" y="227391"/>
                </a:cubicBezTo>
                <a:cubicBezTo>
                  <a:pt x="568126" y="229808"/>
                  <a:pt x="570547" y="233837"/>
                  <a:pt x="571354" y="238671"/>
                </a:cubicBezTo>
                <a:cubicBezTo>
                  <a:pt x="576196" y="267679"/>
                  <a:pt x="577003" y="296687"/>
                  <a:pt x="572968" y="326501"/>
                </a:cubicBezTo>
                <a:cubicBezTo>
                  <a:pt x="572161" y="330530"/>
                  <a:pt x="569740" y="334559"/>
                  <a:pt x="566513" y="336976"/>
                </a:cubicBezTo>
                <a:cubicBezTo>
                  <a:pt x="562478" y="339393"/>
                  <a:pt x="558443" y="341005"/>
                  <a:pt x="553601" y="339393"/>
                </a:cubicBezTo>
                <a:cubicBezTo>
                  <a:pt x="543111" y="337782"/>
                  <a:pt x="532620" y="338588"/>
                  <a:pt x="522937" y="342617"/>
                </a:cubicBezTo>
                <a:cubicBezTo>
                  <a:pt x="498728" y="353897"/>
                  <a:pt x="487430" y="382905"/>
                  <a:pt x="497921" y="407884"/>
                </a:cubicBezTo>
                <a:cubicBezTo>
                  <a:pt x="501956" y="416748"/>
                  <a:pt x="509218" y="424806"/>
                  <a:pt x="518095" y="429640"/>
                </a:cubicBezTo>
                <a:cubicBezTo>
                  <a:pt x="522130" y="432058"/>
                  <a:pt x="524550" y="436087"/>
                  <a:pt x="526164" y="440116"/>
                </a:cubicBezTo>
                <a:cubicBezTo>
                  <a:pt x="526971" y="444950"/>
                  <a:pt x="526164" y="448979"/>
                  <a:pt x="522937" y="453008"/>
                </a:cubicBezTo>
                <a:cubicBezTo>
                  <a:pt x="505990" y="477181"/>
                  <a:pt x="485816" y="498937"/>
                  <a:pt x="461607" y="516664"/>
                </a:cubicBezTo>
                <a:cubicBezTo>
                  <a:pt x="458380" y="519082"/>
                  <a:pt x="453538" y="520693"/>
                  <a:pt x="449503" y="519082"/>
                </a:cubicBezTo>
                <a:cubicBezTo>
                  <a:pt x="444661" y="518276"/>
                  <a:pt x="440626" y="515858"/>
                  <a:pt x="438205" y="511830"/>
                </a:cubicBezTo>
                <a:cubicBezTo>
                  <a:pt x="432557" y="502966"/>
                  <a:pt x="424487" y="495714"/>
                  <a:pt x="414804" y="492491"/>
                </a:cubicBezTo>
                <a:cubicBezTo>
                  <a:pt x="409155" y="490074"/>
                  <a:pt x="403506" y="489268"/>
                  <a:pt x="397050" y="489268"/>
                </a:cubicBezTo>
                <a:cubicBezTo>
                  <a:pt x="376876" y="489268"/>
                  <a:pt x="358316" y="501355"/>
                  <a:pt x="351054" y="520693"/>
                </a:cubicBezTo>
                <a:cubicBezTo>
                  <a:pt x="347826" y="530362"/>
                  <a:pt x="347019" y="540838"/>
                  <a:pt x="349440" y="550507"/>
                </a:cubicBezTo>
                <a:cubicBezTo>
                  <a:pt x="351054" y="555342"/>
                  <a:pt x="350247" y="559370"/>
                  <a:pt x="347826" y="563399"/>
                </a:cubicBezTo>
                <a:cubicBezTo>
                  <a:pt x="345405" y="567428"/>
                  <a:pt x="341370" y="569845"/>
                  <a:pt x="336528" y="570651"/>
                </a:cubicBezTo>
                <a:cubicBezTo>
                  <a:pt x="321196" y="573874"/>
                  <a:pt x="304250" y="574680"/>
                  <a:pt x="288110" y="574680"/>
                </a:cubicBezTo>
                <a:cubicBezTo>
                  <a:pt x="275199" y="574680"/>
                  <a:pt x="261481" y="573874"/>
                  <a:pt x="248569" y="572263"/>
                </a:cubicBezTo>
                <a:cubicBezTo>
                  <a:pt x="243728" y="571457"/>
                  <a:pt x="239693" y="569040"/>
                  <a:pt x="237272" y="565011"/>
                </a:cubicBezTo>
                <a:cubicBezTo>
                  <a:pt x="234851" y="561788"/>
                  <a:pt x="234044" y="556953"/>
                  <a:pt x="234851" y="552924"/>
                </a:cubicBezTo>
                <a:cubicBezTo>
                  <a:pt x="237272" y="542449"/>
                  <a:pt x="236465" y="531168"/>
                  <a:pt x="232430" y="521499"/>
                </a:cubicBezTo>
                <a:cubicBezTo>
                  <a:pt x="224360" y="503772"/>
                  <a:pt x="206607" y="492491"/>
                  <a:pt x="187240" y="492491"/>
                </a:cubicBezTo>
                <a:cubicBezTo>
                  <a:pt x="179978" y="492491"/>
                  <a:pt x="173522" y="494103"/>
                  <a:pt x="167066" y="496520"/>
                </a:cubicBezTo>
                <a:cubicBezTo>
                  <a:pt x="157383" y="500549"/>
                  <a:pt x="150120" y="507801"/>
                  <a:pt x="144471" y="516664"/>
                </a:cubicBezTo>
                <a:cubicBezTo>
                  <a:pt x="142050" y="520693"/>
                  <a:pt x="138822" y="523916"/>
                  <a:pt x="133981" y="524722"/>
                </a:cubicBezTo>
                <a:cubicBezTo>
                  <a:pt x="129946" y="525528"/>
                  <a:pt x="125104" y="524722"/>
                  <a:pt x="121069" y="522305"/>
                </a:cubicBezTo>
                <a:cubicBezTo>
                  <a:pt x="96860" y="504578"/>
                  <a:pt x="75879" y="484433"/>
                  <a:pt x="58126" y="460260"/>
                </a:cubicBezTo>
                <a:cubicBezTo>
                  <a:pt x="54898" y="457037"/>
                  <a:pt x="54091" y="452202"/>
                  <a:pt x="54898" y="448173"/>
                </a:cubicBezTo>
                <a:cubicBezTo>
                  <a:pt x="55705" y="443339"/>
                  <a:pt x="58126" y="439310"/>
                  <a:pt x="62161" y="436892"/>
                </a:cubicBezTo>
                <a:cubicBezTo>
                  <a:pt x="71845" y="431252"/>
                  <a:pt x="78300" y="423194"/>
                  <a:pt x="82335" y="413525"/>
                </a:cubicBezTo>
                <a:cubicBezTo>
                  <a:pt x="87177" y="400632"/>
                  <a:pt x="86370" y="387740"/>
                  <a:pt x="81528" y="375653"/>
                </a:cubicBezTo>
                <a:cubicBezTo>
                  <a:pt x="75879" y="363567"/>
                  <a:pt x="66196" y="354703"/>
                  <a:pt x="54091" y="349869"/>
                </a:cubicBezTo>
                <a:cubicBezTo>
                  <a:pt x="44408" y="345840"/>
                  <a:pt x="33917" y="345840"/>
                  <a:pt x="24234" y="348257"/>
                </a:cubicBezTo>
                <a:cubicBezTo>
                  <a:pt x="19392" y="349063"/>
                  <a:pt x="15357" y="349063"/>
                  <a:pt x="11322" y="346645"/>
                </a:cubicBezTo>
                <a:cubicBezTo>
                  <a:pt x="7288" y="343422"/>
                  <a:pt x="4867" y="340199"/>
                  <a:pt x="4060" y="335365"/>
                </a:cubicBezTo>
                <a:cubicBezTo>
                  <a:pt x="-782" y="306357"/>
                  <a:pt x="-1589" y="276543"/>
                  <a:pt x="3253" y="247535"/>
                </a:cubicBezTo>
                <a:cubicBezTo>
                  <a:pt x="3253" y="242700"/>
                  <a:pt x="5674" y="238671"/>
                  <a:pt x="9708" y="236254"/>
                </a:cubicBezTo>
                <a:cubicBezTo>
                  <a:pt x="13743" y="233837"/>
                  <a:pt x="17778" y="233031"/>
                  <a:pt x="22620" y="233837"/>
                </a:cubicBezTo>
                <a:cubicBezTo>
                  <a:pt x="33110" y="236254"/>
                  <a:pt x="43601" y="235448"/>
                  <a:pt x="53284" y="230614"/>
                </a:cubicBezTo>
                <a:cubicBezTo>
                  <a:pt x="65389" y="225779"/>
                  <a:pt x="74265" y="216110"/>
                  <a:pt x="79107" y="204023"/>
                </a:cubicBezTo>
                <a:cubicBezTo>
                  <a:pt x="83949" y="191131"/>
                  <a:pt x="83142" y="178238"/>
                  <a:pt x="78300" y="166152"/>
                </a:cubicBezTo>
                <a:cubicBezTo>
                  <a:pt x="73459" y="157288"/>
                  <a:pt x="67003" y="149230"/>
                  <a:pt x="58126" y="144395"/>
                </a:cubicBezTo>
                <a:cubicBezTo>
                  <a:pt x="54091" y="141978"/>
                  <a:pt x="51671" y="137949"/>
                  <a:pt x="50864" y="133920"/>
                </a:cubicBezTo>
                <a:cubicBezTo>
                  <a:pt x="50057" y="129086"/>
                  <a:pt x="50864" y="124251"/>
                  <a:pt x="53284" y="121028"/>
                </a:cubicBezTo>
                <a:cubicBezTo>
                  <a:pt x="70231" y="96855"/>
                  <a:pt x="91212" y="75904"/>
                  <a:pt x="114614" y="58177"/>
                </a:cubicBezTo>
                <a:cubicBezTo>
                  <a:pt x="118648" y="55760"/>
                  <a:pt x="122683" y="54148"/>
                  <a:pt x="127525" y="54954"/>
                </a:cubicBezTo>
                <a:cubicBezTo>
                  <a:pt x="131560" y="55760"/>
                  <a:pt x="135595" y="58177"/>
                  <a:pt x="138015" y="62206"/>
                </a:cubicBezTo>
                <a:cubicBezTo>
                  <a:pt x="143664" y="71070"/>
                  <a:pt x="151734" y="77516"/>
                  <a:pt x="161417" y="81545"/>
                </a:cubicBezTo>
                <a:cubicBezTo>
                  <a:pt x="167066" y="83962"/>
                  <a:pt x="172715" y="84768"/>
                  <a:pt x="179171" y="84768"/>
                </a:cubicBezTo>
                <a:cubicBezTo>
                  <a:pt x="199345" y="84768"/>
                  <a:pt x="217905" y="71876"/>
                  <a:pt x="225167" y="53343"/>
                </a:cubicBezTo>
                <a:cubicBezTo>
                  <a:pt x="228395" y="43673"/>
                  <a:pt x="229202" y="34004"/>
                  <a:pt x="226781" y="24335"/>
                </a:cubicBezTo>
                <a:cubicBezTo>
                  <a:pt x="225974" y="19500"/>
                  <a:pt x="226781" y="14665"/>
                  <a:pt x="229202" y="11442"/>
                </a:cubicBezTo>
                <a:cubicBezTo>
                  <a:pt x="231623" y="7413"/>
                  <a:pt x="235658" y="4996"/>
                  <a:pt x="239693" y="4190"/>
                </a:cubicBezTo>
                <a:cubicBezTo>
                  <a:pt x="268743" y="-644"/>
                  <a:pt x="297794" y="-1450"/>
                  <a:pt x="327652" y="2579"/>
                </a:cubicBezTo>
                <a:close/>
              </a:path>
            </a:pathLst>
          </a:custGeom>
          <a:solidFill>
            <a:srgbClr val="0145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 name="文本框 4"/>
          <p:cNvSpPr txBox="1"/>
          <p:nvPr/>
        </p:nvSpPr>
        <p:spPr>
          <a:xfrm>
            <a:off x="3709670" y="4399280"/>
            <a:ext cx="7308215" cy="1198880"/>
          </a:xfrm>
          <a:prstGeom prst="rect">
            <a:avLst/>
          </a:prstGeom>
          <a:noFill/>
        </p:spPr>
        <p:txBody>
          <a:bodyPr wrap="square" rtlCol="0" anchor="t">
            <a:spAutoFit/>
          </a:bodyPr>
          <a:p>
            <a:r>
              <a:rPr lang="zh-CN" altLang="en-US"/>
              <a:t>具体来说，它们结合了面向深度学习的优化，例如层融合和操作符融合，实现高效的代码生成。此外，现有的编译器还采用了来自通用编译器（例如LLVM、OpenCL）的成熟工具链，对各种硬件体系结构提供了更好的可移植性。</a:t>
            </a:r>
            <a:endParaRPr lang="zh-CN" altLang="en-US"/>
          </a:p>
        </p:txBody>
      </p:sp>
      <p:sp>
        <p:nvSpPr>
          <p:cNvPr id="7" name="文本框 6"/>
          <p:cNvSpPr txBox="1"/>
          <p:nvPr/>
        </p:nvSpPr>
        <p:spPr>
          <a:xfrm>
            <a:off x="3709670" y="1924685"/>
            <a:ext cx="6749415" cy="1476375"/>
          </a:xfrm>
          <a:prstGeom prst="rect">
            <a:avLst/>
          </a:prstGeom>
          <a:noFill/>
        </p:spPr>
        <p:txBody>
          <a:bodyPr wrap="square" rtlCol="0" anchor="t">
            <a:spAutoFit/>
          </a:bodyPr>
          <a:p>
            <a:r>
              <a:rPr lang="zh-CN" altLang="en-US">
                <a:sym typeface="+mn-ea"/>
              </a:rPr>
              <a:t>DL编译器主要目的是将深度学习框架描述的模型在各种硬件平台上生成有效的高效</a:t>
            </a:r>
            <a:r>
              <a:rPr lang="zh-CN" altLang="en-US">
                <a:sym typeface="+mn-ea"/>
              </a:rPr>
              <a:t>的代码实现。</a:t>
            </a:r>
            <a:endParaRPr lang="zh-CN" altLang="en-US">
              <a:sym typeface="+mn-ea"/>
            </a:endParaRPr>
          </a:p>
          <a:p>
            <a:endParaRPr lang="zh-CN" altLang="en-US">
              <a:sym typeface="+mn-ea"/>
            </a:endParaRPr>
          </a:p>
          <a:p>
            <a:r>
              <a:rPr lang="zh-CN" altLang="en-US">
                <a:sym typeface="+mn-ea"/>
              </a:rPr>
              <a:t>模型定义和特定代码实现之间的转换针对模型规范和硬件架构进行了高度优化。</a:t>
            </a:r>
            <a:endParaRPr lang="zh-CN" altLang="en-US"/>
          </a:p>
        </p:txBody>
      </p:sp>
    </p:spTree>
  </p:cSld>
  <p:clrMapOvr>
    <a:masterClrMapping/>
  </p:clrMapOvr>
  <p:transition spd="slow"/>
  <p:timing>
    <p:tnLst>
      <p:par>
        <p:cTn id="1" dur="indefinite" restart="never" nodeType="tmRoot"/>
      </p:par>
    </p:tnLst>
    <p:bldLst>
      <p:bldP spid="28" grpId="0" bldLvl="0" animBg="1"/>
      <p:bldP spid="28" grpId="1" bldLvl="0" animBg="1"/>
      <p:bldP spid="29" grpId="0" bldLvl="0" animBg="1"/>
      <p:bldP spid="29" grpId="1" bldLvl="0" animBg="1"/>
      <p:bldP spid="40" grpId="0" bldLvl="0" animBg="1"/>
      <p:bldP spid="4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03</a:t>
            </a:r>
            <a:endParaRPr lang="zh-CN" altLang="en-US" sz="2800" dirty="0">
              <a:latin typeface="Century Gothic" panose="020B0502020202020204" pitchFamily="34" charset="0"/>
            </a:endParaRPr>
          </a:p>
        </p:txBody>
      </p:sp>
      <p:sp>
        <p:nvSpPr>
          <p:cNvPr id="6" name="文本框 5"/>
          <p:cNvSpPr txBox="1"/>
          <p:nvPr/>
        </p:nvSpPr>
        <p:spPr>
          <a:xfrm>
            <a:off x="1724025" y="589280"/>
            <a:ext cx="2621280" cy="583565"/>
          </a:xfrm>
          <a:prstGeom prst="rect">
            <a:avLst/>
          </a:prstGeom>
          <a:noFill/>
        </p:spPr>
        <p:txBody>
          <a:bodyPr wrap="none" rtlCol="0">
            <a:spAutoFit/>
            <a:scene3d>
              <a:camera prst="orthographicFront"/>
              <a:lightRig rig="threePt" dir="t"/>
            </a:scene3d>
            <a:sp3d contourW="12700"/>
          </a:bodyPr>
          <a:lstStyle/>
          <a:p>
            <a:r>
              <a:rPr lang="zh-CN" altLang="en-US" sz="3200" dirty="0">
                <a:latin typeface="微软雅黑" panose="020B0503020204020204" pitchFamily="34" charset="-122"/>
                <a:ea typeface="微软雅黑" panose="020B0503020204020204" pitchFamily="34" charset="-122"/>
              </a:rPr>
              <a:t>深度学习</a:t>
            </a:r>
            <a:r>
              <a:rPr lang="zh-CN" altLang="en-US" sz="3200" dirty="0">
                <a:latin typeface="微软雅黑" panose="020B0503020204020204" pitchFamily="34" charset="-122"/>
                <a:ea typeface="微软雅黑" panose="020B0503020204020204" pitchFamily="34" charset="-122"/>
              </a:rPr>
              <a:t>框架</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grpSp>
        <p:nvGrpSpPr>
          <p:cNvPr id="58" name="组合 57"/>
          <p:cNvGrpSpPr/>
          <p:nvPr/>
        </p:nvGrpSpPr>
        <p:grpSpPr>
          <a:xfrm>
            <a:off x="2000885" y="1873885"/>
            <a:ext cx="588645" cy="600710"/>
            <a:chOff x="6134193" y="2441475"/>
            <a:chExt cx="1504852" cy="1504850"/>
          </a:xfrm>
        </p:grpSpPr>
        <p:sp>
          <p:nvSpPr>
            <p:cNvPr id="62" name="椭圆 61"/>
            <p:cNvSpPr/>
            <p:nvPr/>
          </p:nvSpPr>
          <p:spPr>
            <a:xfrm>
              <a:off x="6134193" y="2441475"/>
              <a:ext cx="1504852" cy="1504850"/>
            </a:xfrm>
            <a:prstGeom prst="ellipse">
              <a:avLst/>
            </a:pr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3" name="椭圆 20"/>
            <p:cNvSpPr/>
            <p:nvPr/>
          </p:nvSpPr>
          <p:spPr>
            <a:xfrm>
              <a:off x="6516095" y="2850527"/>
              <a:ext cx="741048" cy="686744"/>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rgbClr val="0145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65" name="组合 64"/>
          <p:cNvGrpSpPr/>
          <p:nvPr/>
        </p:nvGrpSpPr>
        <p:grpSpPr>
          <a:xfrm>
            <a:off x="2000885" y="2821305"/>
            <a:ext cx="588645" cy="600710"/>
            <a:chOff x="6134193" y="2441475"/>
            <a:chExt cx="1504852" cy="1504850"/>
          </a:xfrm>
        </p:grpSpPr>
        <p:sp>
          <p:nvSpPr>
            <p:cNvPr id="69" name="椭圆 68"/>
            <p:cNvSpPr/>
            <p:nvPr/>
          </p:nvSpPr>
          <p:spPr>
            <a:xfrm>
              <a:off x="6134193" y="2441475"/>
              <a:ext cx="1504852" cy="1504850"/>
            </a:xfrm>
            <a:prstGeom prst="ellipse">
              <a:avLst/>
            </a:pr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70" name="椭圆 30"/>
            <p:cNvSpPr/>
            <p:nvPr/>
          </p:nvSpPr>
          <p:spPr>
            <a:xfrm>
              <a:off x="6516095" y="2823933"/>
              <a:ext cx="741047" cy="739932"/>
            </a:xfrm>
            <a:custGeom>
              <a:avLst/>
              <a:gdLst>
                <a:gd name="connsiteX0" fmla="*/ 486116 w 607630"/>
                <a:gd name="connsiteY0" fmla="*/ 515756 h 606715"/>
                <a:gd name="connsiteX1" fmla="*/ 501288 w 607630"/>
                <a:gd name="connsiteY1" fmla="*/ 530893 h 606715"/>
                <a:gd name="connsiteX2" fmla="*/ 486116 w 607630"/>
                <a:gd name="connsiteY2" fmla="*/ 546030 h 606715"/>
                <a:gd name="connsiteX3" fmla="*/ 470944 w 607630"/>
                <a:gd name="connsiteY3" fmla="*/ 530893 h 606715"/>
                <a:gd name="connsiteX4" fmla="*/ 486116 w 607630"/>
                <a:gd name="connsiteY4" fmla="*/ 515756 h 606715"/>
                <a:gd name="connsiteX5" fmla="*/ 182261 w 607630"/>
                <a:gd name="connsiteY5" fmla="*/ 515756 h 606715"/>
                <a:gd name="connsiteX6" fmla="*/ 197503 w 607630"/>
                <a:gd name="connsiteY6" fmla="*/ 530893 h 606715"/>
                <a:gd name="connsiteX7" fmla="*/ 182261 w 607630"/>
                <a:gd name="connsiteY7" fmla="*/ 546030 h 606715"/>
                <a:gd name="connsiteX8" fmla="*/ 167019 w 607630"/>
                <a:gd name="connsiteY8" fmla="*/ 530893 h 606715"/>
                <a:gd name="connsiteX9" fmla="*/ 182261 w 607630"/>
                <a:gd name="connsiteY9" fmla="*/ 515756 h 606715"/>
                <a:gd name="connsiteX10" fmla="*/ 486055 w 607630"/>
                <a:gd name="connsiteY10" fmla="*/ 485323 h 606715"/>
                <a:gd name="connsiteX11" fmla="*/ 440487 w 607630"/>
                <a:gd name="connsiteY11" fmla="*/ 530823 h 606715"/>
                <a:gd name="connsiteX12" fmla="*/ 486055 w 607630"/>
                <a:gd name="connsiteY12" fmla="*/ 576323 h 606715"/>
                <a:gd name="connsiteX13" fmla="*/ 531624 w 607630"/>
                <a:gd name="connsiteY13" fmla="*/ 530823 h 606715"/>
                <a:gd name="connsiteX14" fmla="*/ 486055 w 607630"/>
                <a:gd name="connsiteY14" fmla="*/ 485323 h 606715"/>
                <a:gd name="connsiteX15" fmla="*/ 182296 w 607630"/>
                <a:gd name="connsiteY15" fmla="*/ 485323 h 606715"/>
                <a:gd name="connsiteX16" fmla="*/ 136727 w 607630"/>
                <a:gd name="connsiteY16" fmla="*/ 530823 h 606715"/>
                <a:gd name="connsiteX17" fmla="*/ 182296 w 607630"/>
                <a:gd name="connsiteY17" fmla="*/ 576323 h 606715"/>
                <a:gd name="connsiteX18" fmla="*/ 227864 w 607630"/>
                <a:gd name="connsiteY18" fmla="*/ 530823 h 606715"/>
                <a:gd name="connsiteX19" fmla="*/ 182296 w 607630"/>
                <a:gd name="connsiteY19" fmla="*/ 485323 h 606715"/>
                <a:gd name="connsiteX20" fmla="*/ 203568 w 607630"/>
                <a:gd name="connsiteY20" fmla="*/ 182015 h 606715"/>
                <a:gd name="connsiteX21" fmla="*/ 233917 w 607630"/>
                <a:gd name="connsiteY21" fmla="*/ 394332 h 606715"/>
                <a:gd name="connsiteX22" fmla="*/ 516484 w 607630"/>
                <a:gd name="connsiteY22" fmla="*/ 394332 h 606715"/>
                <a:gd name="connsiteX23" fmla="*/ 577180 w 607630"/>
                <a:gd name="connsiteY23" fmla="*/ 182015 h 606715"/>
                <a:gd name="connsiteX24" fmla="*/ 203568 w 607630"/>
                <a:gd name="connsiteY24" fmla="*/ 151709 h 606715"/>
                <a:gd name="connsiteX25" fmla="*/ 577180 w 607630"/>
                <a:gd name="connsiteY25" fmla="*/ 151709 h 606715"/>
                <a:gd name="connsiteX26" fmla="*/ 601476 w 607630"/>
                <a:gd name="connsiteY26" fmla="*/ 163707 h 606715"/>
                <a:gd name="connsiteX27" fmla="*/ 606460 w 607630"/>
                <a:gd name="connsiteY27" fmla="*/ 190369 h 606715"/>
                <a:gd name="connsiteX28" fmla="*/ 545675 w 607630"/>
                <a:gd name="connsiteY28" fmla="*/ 402686 h 606715"/>
                <a:gd name="connsiteX29" fmla="*/ 516484 w 607630"/>
                <a:gd name="connsiteY29" fmla="*/ 424726 h 606715"/>
                <a:gd name="connsiteX30" fmla="*/ 233917 w 607630"/>
                <a:gd name="connsiteY30" fmla="*/ 424726 h 606715"/>
                <a:gd name="connsiteX31" fmla="*/ 203835 w 607630"/>
                <a:gd name="connsiteY31" fmla="*/ 398687 h 606715"/>
                <a:gd name="connsiteX32" fmla="*/ 173487 w 607630"/>
                <a:gd name="connsiteY32" fmla="*/ 186281 h 606715"/>
                <a:gd name="connsiteX33" fmla="*/ 180607 w 607630"/>
                <a:gd name="connsiteY33" fmla="*/ 162107 h 606715"/>
                <a:gd name="connsiteX34" fmla="*/ 203568 w 607630"/>
                <a:gd name="connsiteY34" fmla="*/ 151709 h 606715"/>
                <a:gd name="connsiteX35" fmla="*/ 15230 w 607630"/>
                <a:gd name="connsiteY35" fmla="*/ 0 h 606715"/>
                <a:gd name="connsiteX36" fmla="*/ 25921 w 607630"/>
                <a:gd name="connsiteY36" fmla="*/ 4466 h 606715"/>
                <a:gd name="connsiteX37" fmla="*/ 132277 w 607630"/>
                <a:gd name="connsiteY37" fmla="*/ 110661 h 606715"/>
                <a:gd name="connsiteX38" fmla="*/ 136549 w 607630"/>
                <a:gd name="connsiteY38" fmla="*/ 119104 h 606715"/>
                <a:gd name="connsiteX39" fmla="*/ 186479 w 607630"/>
                <a:gd name="connsiteY39" fmla="*/ 455464 h 606715"/>
                <a:gd name="connsiteX40" fmla="*/ 256700 w 607630"/>
                <a:gd name="connsiteY40" fmla="*/ 515716 h 606715"/>
                <a:gd name="connsiteX41" fmla="*/ 411651 w 607630"/>
                <a:gd name="connsiteY41" fmla="*/ 515716 h 606715"/>
                <a:gd name="connsiteX42" fmla="*/ 486055 w 607630"/>
                <a:gd name="connsiteY42" fmla="*/ 455020 h 606715"/>
                <a:gd name="connsiteX43" fmla="*/ 560460 w 607630"/>
                <a:gd name="connsiteY43" fmla="*/ 515716 h 606715"/>
                <a:gd name="connsiteX44" fmla="*/ 592411 w 607630"/>
                <a:gd name="connsiteY44" fmla="*/ 515716 h 606715"/>
                <a:gd name="connsiteX45" fmla="*/ 607630 w 607630"/>
                <a:gd name="connsiteY45" fmla="*/ 530823 h 606715"/>
                <a:gd name="connsiteX46" fmla="*/ 592411 w 607630"/>
                <a:gd name="connsiteY46" fmla="*/ 546019 h 606715"/>
                <a:gd name="connsiteX47" fmla="*/ 560460 w 607630"/>
                <a:gd name="connsiteY47" fmla="*/ 546019 h 606715"/>
                <a:gd name="connsiteX48" fmla="*/ 486055 w 607630"/>
                <a:gd name="connsiteY48" fmla="*/ 606715 h 606715"/>
                <a:gd name="connsiteX49" fmla="*/ 411651 w 607630"/>
                <a:gd name="connsiteY49" fmla="*/ 546019 h 606715"/>
                <a:gd name="connsiteX50" fmla="*/ 256700 w 607630"/>
                <a:gd name="connsiteY50" fmla="*/ 546019 h 606715"/>
                <a:gd name="connsiteX51" fmla="*/ 182296 w 607630"/>
                <a:gd name="connsiteY51" fmla="*/ 606715 h 606715"/>
                <a:gd name="connsiteX52" fmla="*/ 106378 w 607630"/>
                <a:gd name="connsiteY52" fmla="*/ 530823 h 606715"/>
                <a:gd name="connsiteX53" fmla="*/ 156396 w 607630"/>
                <a:gd name="connsiteY53" fmla="*/ 459819 h 606715"/>
                <a:gd name="connsiteX54" fmla="*/ 107268 w 607630"/>
                <a:gd name="connsiteY54" fmla="*/ 128524 h 606715"/>
                <a:gd name="connsiteX55" fmla="*/ 4472 w 607630"/>
                <a:gd name="connsiteY55" fmla="*/ 25883 h 606715"/>
                <a:gd name="connsiteX56" fmla="*/ 4472 w 607630"/>
                <a:gd name="connsiteY56" fmla="*/ 4466 h 606715"/>
                <a:gd name="connsiteX57" fmla="*/ 15230 w 607630"/>
                <a:gd name="connsiteY57" fmla="*/ 0 h 60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0" h="606715">
                  <a:moveTo>
                    <a:pt x="486116" y="515756"/>
                  </a:moveTo>
                  <a:cubicBezTo>
                    <a:pt x="494495" y="515756"/>
                    <a:pt x="501288" y="522533"/>
                    <a:pt x="501288" y="530893"/>
                  </a:cubicBezTo>
                  <a:cubicBezTo>
                    <a:pt x="501288" y="539253"/>
                    <a:pt x="494495" y="546030"/>
                    <a:pt x="486116" y="546030"/>
                  </a:cubicBezTo>
                  <a:cubicBezTo>
                    <a:pt x="477737" y="546030"/>
                    <a:pt x="470944" y="539253"/>
                    <a:pt x="470944" y="530893"/>
                  </a:cubicBezTo>
                  <a:cubicBezTo>
                    <a:pt x="470944" y="522533"/>
                    <a:pt x="477737" y="515756"/>
                    <a:pt x="486116" y="515756"/>
                  </a:cubicBezTo>
                  <a:close/>
                  <a:moveTo>
                    <a:pt x="182261" y="515756"/>
                  </a:moveTo>
                  <a:cubicBezTo>
                    <a:pt x="190679" y="515756"/>
                    <a:pt x="197503" y="522533"/>
                    <a:pt x="197503" y="530893"/>
                  </a:cubicBezTo>
                  <a:cubicBezTo>
                    <a:pt x="197503" y="539253"/>
                    <a:pt x="190679" y="546030"/>
                    <a:pt x="182261" y="546030"/>
                  </a:cubicBezTo>
                  <a:cubicBezTo>
                    <a:pt x="173843" y="546030"/>
                    <a:pt x="167019" y="539253"/>
                    <a:pt x="167019" y="530893"/>
                  </a:cubicBezTo>
                  <a:cubicBezTo>
                    <a:pt x="167019" y="522533"/>
                    <a:pt x="173843" y="515756"/>
                    <a:pt x="182261" y="515756"/>
                  </a:cubicBezTo>
                  <a:close/>
                  <a:moveTo>
                    <a:pt x="486055" y="485323"/>
                  </a:moveTo>
                  <a:cubicBezTo>
                    <a:pt x="460957" y="485323"/>
                    <a:pt x="440487" y="505763"/>
                    <a:pt x="440487" y="530823"/>
                  </a:cubicBezTo>
                  <a:cubicBezTo>
                    <a:pt x="440487" y="555972"/>
                    <a:pt x="460957" y="576323"/>
                    <a:pt x="486055" y="576323"/>
                  </a:cubicBezTo>
                  <a:cubicBezTo>
                    <a:pt x="511242" y="576323"/>
                    <a:pt x="531624" y="555972"/>
                    <a:pt x="531624" y="530823"/>
                  </a:cubicBezTo>
                  <a:cubicBezTo>
                    <a:pt x="531624" y="505763"/>
                    <a:pt x="511242" y="485323"/>
                    <a:pt x="486055" y="485323"/>
                  </a:cubicBezTo>
                  <a:close/>
                  <a:moveTo>
                    <a:pt x="182296" y="485323"/>
                  </a:moveTo>
                  <a:cubicBezTo>
                    <a:pt x="157197" y="485323"/>
                    <a:pt x="136727" y="505763"/>
                    <a:pt x="136727" y="530823"/>
                  </a:cubicBezTo>
                  <a:cubicBezTo>
                    <a:pt x="136727" y="555972"/>
                    <a:pt x="157197" y="576323"/>
                    <a:pt x="182296" y="576323"/>
                  </a:cubicBezTo>
                  <a:cubicBezTo>
                    <a:pt x="207394" y="576323"/>
                    <a:pt x="227864" y="555972"/>
                    <a:pt x="227864" y="530823"/>
                  </a:cubicBezTo>
                  <a:cubicBezTo>
                    <a:pt x="227864" y="505763"/>
                    <a:pt x="207394" y="485323"/>
                    <a:pt x="182296" y="485323"/>
                  </a:cubicBezTo>
                  <a:close/>
                  <a:moveTo>
                    <a:pt x="203568" y="182015"/>
                  </a:moveTo>
                  <a:lnTo>
                    <a:pt x="233917" y="394332"/>
                  </a:lnTo>
                  <a:lnTo>
                    <a:pt x="516484" y="394332"/>
                  </a:lnTo>
                  <a:lnTo>
                    <a:pt x="577180" y="182015"/>
                  </a:lnTo>
                  <a:close/>
                  <a:moveTo>
                    <a:pt x="203568" y="151709"/>
                  </a:moveTo>
                  <a:lnTo>
                    <a:pt x="577180" y="151709"/>
                  </a:lnTo>
                  <a:cubicBezTo>
                    <a:pt x="586703" y="151709"/>
                    <a:pt x="595692" y="156153"/>
                    <a:pt x="601476" y="163707"/>
                  </a:cubicBezTo>
                  <a:cubicBezTo>
                    <a:pt x="607172" y="171350"/>
                    <a:pt x="609041" y="181215"/>
                    <a:pt x="606460" y="190369"/>
                  </a:cubicBezTo>
                  <a:lnTo>
                    <a:pt x="545675" y="402686"/>
                  </a:lnTo>
                  <a:cubicBezTo>
                    <a:pt x="541937" y="415750"/>
                    <a:pt x="530011" y="424726"/>
                    <a:pt x="516484" y="424726"/>
                  </a:cubicBezTo>
                  <a:lnTo>
                    <a:pt x="233917" y="424726"/>
                  </a:lnTo>
                  <a:cubicBezTo>
                    <a:pt x="218787" y="424726"/>
                    <a:pt x="205971" y="413617"/>
                    <a:pt x="203835" y="398687"/>
                  </a:cubicBezTo>
                  <a:lnTo>
                    <a:pt x="173487" y="186281"/>
                  </a:lnTo>
                  <a:cubicBezTo>
                    <a:pt x="172241" y="177571"/>
                    <a:pt x="174822" y="168773"/>
                    <a:pt x="180607" y="162107"/>
                  </a:cubicBezTo>
                  <a:cubicBezTo>
                    <a:pt x="186392" y="155531"/>
                    <a:pt x="194758" y="151709"/>
                    <a:pt x="203568" y="151709"/>
                  </a:cubicBezTo>
                  <a:close/>
                  <a:moveTo>
                    <a:pt x="15230" y="0"/>
                  </a:moveTo>
                  <a:cubicBezTo>
                    <a:pt x="19112" y="0"/>
                    <a:pt x="22984" y="1489"/>
                    <a:pt x="25921" y="4466"/>
                  </a:cubicBezTo>
                  <a:lnTo>
                    <a:pt x="132277" y="110661"/>
                  </a:lnTo>
                  <a:cubicBezTo>
                    <a:pt x="134591" y="112972"/>
                    <a:pt x="136104" y="115905"/>
                    <a:pt x="136549" y="119104"/>
                  </a:cubicBezTo>
                  <a:lnTo>
                    <a:pt x="186479" y="455464"/>
                  </a:lnTo>
                  <a:cubicBezTo>
                    <a:pt x="221278" y="457330"/>
                    <a:pt x="249847" y="482480"/>
                    <a:pt x="256700" y="515716"/>
                  </a:cubicBezTo>
                  <a:lnTo>
                    <a:pt x="411651" y="515716"/>
                  </a:lnTo>
                  <a:cubicBezTo>
                    <a:pt x="418682" y="481058"/>
                    <a:pt x="449387" y="455020"/>
                    <a:pt x="486055" y="455020"/>
                  </a:cubicBezTo>
                  <a:cubicBezTo>
                    <a:pt x="522813" y="455020"/>
                    <a:pt x="553429" y="481058"/>
                    <a:pt x="560460" y="515716"/>
                  </a:cubicBezTo>
                  <a:lnTo>
                    <a:pt x="592411" y="515716"/>
                  </a:lnTo>
                  <a:cubicBezTo>
                    <a:pt x="600777" y="515716"/>
                    <a:pt x="607630" y="522470"/>
                    <a:pt x="607630" y="530823"/>
                  </a:cubicBezTo>
                  <a:cubicBezTo>
                    <a:pt x="607630" y="539265"/>
                    <a:pt x="600777" y="546019"/>
                    <a:pt x="592411" y="546019"/>
                  </a:cubicBezTo>
                  <a:lnTo>
                    <a:pt x="560460" y="546019"/>
                  </a:lnTo>
                  <a:cubicBezTo>
                    <a:pt x="553429" y="580677"/>
                    <a:pt x="522813" y="606715"/>
                    <a:pt x="486055" y="606715"/>
                  </a:cubicBezTo>
                  <a:cubicBezTo>
                    <a:pt x="449387" y="606715"/>
                    <a:pt x="418682" y="580677"/>
                    <a:pt x="411651" y="546019"/>
                  </a:cubicBezTo>
                  <a:lnTo>
                    <a:pt x="256700" y="546019"/>
                  </a:lnTo>
                  <a:cubicBezTo>
                    <a:pt x="249669" y="580677"/>
                    <a:pt x="219053" y="606715"/>
                    <a:pt x="182296" y="606715"/>
                  </a:cubicBezTo>
                  <a:cubicBezTo>
                    <a:pt x="140376" y="606715"/>
                    <a:pt x="106378" y="572768"/>
                    <a:pt x="106378" y="530823"/>
                  </a:cubicBezTo>
                  <a:cubicBezTo>
                    <a:pt x="106378" y="498120"/>
                    <a:pt x="127293" y="470483"/>
                    <a:pt x="156396" y="459819"/>
                  </a:cubicBezTo>
                  <a:lnTo>
                    <a:pt x="107268" y="128524"/>
                  </a:lnTo>
                  <a:lnTo>
                    <a:pt x="4472" y="25883"/>
                  </a:lnTo>
                  <a:cubicBezTo>
                    <a:pt x="-1491" y="20017"/>
                    <a:pt x="-1491" y="10420"/>
                    <a:pt x="4472" y="4466"/>
                  </a:cubicBezTo>
                  <a:cubicBezTo>
                    <a:pt x="7453" y="1489"/>
                    <a:pt x="11347" y="0"/>
                    <a:pt x="15230" y="0"/>
                  </a:cubicBezTo>
                  <a:close/>
                </a:path>
              </a:pathLst>
            </a:custGeom>
            <a:solidFill>
              <a:srgbClr val="0145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72" name="组合 71"/>
          <p:cNvGrpSpPr/>
          <p:nvPr/>
        </p:nvGrpSpPr>
        <p:grpSpPr>
          <a:xfrm>
            <a:off x="2000885" y="3717290"/>
            <a:ext cx="588645" cy="600710"/>
            <a:chOff x="6134193" y="2441475"/>
            <a:chExt cx="1504852" cy="1504850"/>
          </a:xfrm>
        </p:grpSpPr>
        <p:sp>
          <p:nvSpPr>
            <p:cNvPr id="76" name="椭圆 75"/>
            <p:cNvSpPr/>
            <p:nvPr/>
          </p:nvSpPr>
          <p:spPr>
            <a:xfrm>
              <a:off x="6134193" y="2441475"/>
              <a:ext cx="1504852" cy="1504850"/>
            </a:xfrm>
            <a:prstGeom prst="ellipse">
              <a:avLst/>
            </a:pr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77" name="椭圆 37"/>
            <p:cNvSpPr/>
            <p:nvPr/>
          </p:nvSpPr>
          <p:spPr>
            <a:xfrm>
              <a:off x="6521368" y="2823376"/>
              <a:ext cx="730501" cy="741048"/>
            </a:xfrm>
            <a:custGeom>
              <a:avLst/>
              <a:gdLst>
                <a:gd name="T0" fmla="*/ 375 w 500"/>
                <a:gd name="T1" fmla="*/ 188 h 508"/>
                <a:gd name="T2" fmla="*/ 188 w 500"/>
                <a:gd name="T3" fmla="*/ 0 h 508"/>
                <a:gd name="T4" fmla="*/ 0 w 500"/>
                <a:gd name="T5" fmla="*/ 188 h 508"/>
                <a:gd name="T6" fmla="*/ 188 w 500"/>
                <a:gd name="T7" fmla="*/ 375 h 508"/>
                <a:gd name="T8" fmla="*/ 375 w 500"/>
                <a:gd name="T9" fmla="*/ 188 h 508"/>
                <a:gd name="T10" fmla="*/ 188 w 500"/>
                <a:gd name="T11" fmla="*/ 328 h 508"/>
                <a:gd name="T12" fmla="*/ 47 w 500"/>
                <a:gd name="T13" fmla="*/ 188 h 508"/>
                <a:gd name="T14" fmla="*/ 188 w 500"/>
                <a:gd name="T15" fmla="*/ 47 h 508"/>
                <a:gd name="T16" fmla="*/ 328 w 500"/>
                <a:gd name="T17" fmla="*/ 188 h 508"/>
                <a:gd name="T18" fmla="*/ 188 w 500"/>
                <a:gd name="T19" fmla="*/ 328 h 508"/>
                <a:gd name="T20" fmla="*/ 500 w 500"/>
                <a:gd name="T21" fmla="*/ 466 h 508"/>
                <a:gd name="T22" fmla="*/ 458 w 500"/>
                <a:gd name="T23" fmla="*/ 508 h 508"/>
                <a:gd name="T24" fmla="*/ 314 w 500"/>
                <a:gd name="T25" fmla="*/ 364 h 508"/>
                <a:gd name="T26" fmla="*/ 356 w 500"/>
                <a:gd name="T27" fmla="*/ 322 h 508"/>
                <a:gd name="T28" fmla="*/ 500 w 500"/>
                <a:gd name="T29" fmla="*/ 466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0" h="508">
                  <a:moveTo>
                    <a:pt x="375" y="188"/>
                  </a:moveTo>
                  <a:cubicBezTo>
                    <a:pt x="375" y="84"/>
                    <a:pt x="291" y="0"/>
                    <a:pt x="188" y="0"/>
                  </a:cubicBezTo>
                  <a:cubicBezTo>
                    <a:pt x="84" y="0"/>
                    <a:pt x="0" y="84"/>
                    <a:pt x="0" y="188"/>
                  </a:cubicBezTo>
                  <a:cubicBezTo>
                    <a:pt x="0" y="291"/>
                    <a:pt x="84" y="375"/>
                    <a:pt x="188" y="375"/>
                  </a:cubicBezTo>
                  <a:cubicBezTo>
                    <a:pt x="291" y="375"/>
                    <a:pt x="375" y="291"/>
                    <a:pt x="375" y="188"/>
                  </a:cubicBezTo>
                  <a:close/>
                  <a:moveTo>
                    <a:pt x="188" y="328"/>
                  </a:moveTo>
                  <a:cubicBezTo>
                    <a:pt x="110" y="328"/>
                    <a:pt x="47" y="265"/>
                    <a:pt x="47" y="188"/>
                  </a:cubicBezTo>
                  <a:cubicBezTo>
                    <a:pt x="47" y="110"/>
                    <a:pt x="110" y="47"/>
                    <a:pt x="188" y="47"/>
                  </a:cubicBezTo>
                  <a:cubicBezTo>
                    <a:pt x="265" y="47"/>
                    <a:pt x="328" y="110"/>
                    <a:pt x="328" y="188"/>
                  </a:cubicBezTo>
                  <a:cubicBezTo>
                    <a:pt x="328" y="265"/>
                    <a:pt x="265" y="328"/>
                    <a:pt x="188" y="328"/>
                  </a:cubicBezTo>
                  <a:close/>
                  <a:moveTo>
                    <a:pt x="500" y="466"/>
                  </a:moveTo>
                  <a:lnTo>
                    <a:pt x="458" y="508"/>
                  </a:lnTo>
                  <a:lnTo>
                    <a:pt x="314" y="364"/>
                  </a:lnTo>
                  <a:lnTo>
                    <a:pt x="356" y="322"/>
                  </a:lnTo>
                  <a:lnTo>
                    <a:pt x="500" y="466"/>
                  </a:lnTo>
                  <a:close/>
                </a:path>
              </a:pathLst>
            </a:custGeom>
            <a:solidFill>
              <a:srgbClr val="0145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8" name="文本框 7"/>
          <p:cNvSpPr txBox="1"/>
          <p:nvPr/>
        </p:nvSpPr>
        <p:spPr>
          <a:xfrm>
            <a:off x="2869565" y="1974850"/>
            <a:ext cx="7853045" cy="398780"/>
          </a:xfrm>
          <a:prstGeom prst="rect">
            <a:avLst/>
          </a:prstGeom>
          <a:noFill/>
        </p:spPr>
        <p:txBody>
          <a:bodyPr wrap="square" rtlCol="0" anchor="t">
            <a:spAutoFit/>
          </a:bodyPr>
          <a:p>
            <a:r>
              <a:rPr lang="zh-CN" altLang="en-US" sz="2000">
                <a:sym typeface="+mn-ea"/>
              </a:rPr>
              <a:t>当前流行的框架：</a:t>
            </a:r>
            <a:r>
              <a:rPr lang="en-US" altLang="zh-CN" sz="2000">
                <a:sym typeface="+mn-ea"/>
              </a:rPr>
              <a:t>TensorFlow</a:t>
            </a:r>
            <a:r>
              <a:rPr lang="zh-CN" altLang="en-US" sz="2000">
                <a:sym typeface="+mn-ea"/>
              </a:rPr>
              <a:t>、</a:t>
            </a:r>
            <a:r>
              <a:rPr lang="en-US" altLang="zh-CN" sz="2000">
                <a:sym typeface="+mn-ea"/>
              </a:rPr>
              <a:t>Pytorch</a:t>
            </a:r>
            <a:r>
              <a:rPr lang="zh-CN" altLang="en-US" sz="2000">
                <a:sym typeface="+mn-ea"/>
              </a:rPr>
              <a:t>、</a:t>
            </a:r>
            <a:r>
              <a:rPr lang="en-US" altLang="zh-CN" sz="2000">
                <a:sym typeface="+mn-ea"/>
              </a:rPr>
              <a:t>Caffe</a:t>
            </a:r>
            <a:r>
              <a:rPr lang="zh-CN" altLang="en-US" sz="2000">
                <a:sym typeface="+mn-ea"/>
              </a:rPr>
              <a:t>、</a:t>
            </a:r>
            <a:r>
              <a:rPr lang="en-US" altLang="zh-CN" sz="2000">
                <a:sym typeface="+mn-ea"/>
              </a:rPr>
              <a:t>Keras</a:t>
            </a:r>
            <a:r>
              <a:rPr lang="zh-CN" altLang="en-US" sz="2000">
                <a:sym typeface="+mn-ea"/>
              </a:rPr>
              <a:t>等</a:t>
            </a:r>
            <a:endParaRPr lang="zh-CN" altLang="en-US" sz="2000">
              <a:sym typeface="+mn-ea"/>
            </a:endParaRPr>
          </a:p>
        </p:txBody>
      </p:sp>
      <p:sp>
        <p:nvSpPr>
          <p:cNvPr id="19" name="文本框 18"/>
          <p:cNvSpPr txBox="1"/>
          <p:nvPr/>
        </p:nvSpPr>
        <p:spPr>
          <a:xfrm>
            <a:off x="2869565" y="2870835"/>
            <a:ext cx="7184390" cy="398780"/>
          </a:xfrm>
          <a:prstGeom prst="rect">
            <a:avLst/>
          </a:prstGeom>
          <a:noFill/>
        </p:spPr>
        <p:txBody>
          <a:bodyPr wrap="square" rtlCol="0" anchor="t">
            <a:spAutoFit/>
          </a:bodyPr>
          <a:p>
            <a:r>
              <a:rPr lang="zh-CN" altLang="en-US" sz="2000">
                <a:sym typeface="+mn-ea"/>
              </a:rPr>
              <a:t>历史框架：</a:t>
            </a:r>
            <a:r>
              <a:rPr lang="en-US" altLang="zh-CN" sz="2000">
                <a:sym typeface="+mn-ea"/>
              </a:rPr>
              <a:t>theano</a:t>
            </a:r>
            <a:r>
              <a:rPr lang="zh-CN" altLang="en-US" sz="2000">
                <a:sym typeface="+mn-ea"/>
              </a:rPr>
              <a:t>、</a:t>
            </a:r>
            <a:r>
              <a:rPr lang="en-US" altLang="zh-CN" sz="2000">
                <a:sym typeface="+mn-ea"/>
              </a:rPr>
              <a:t>Chainer</a:t>
            </a:r>
            <a:r>
              <a:rPr lang="zh-CN" altLang="en-US" sz="2000">
                <a:sym typeface="+mn-ea"/>
              </a:rPr>
              <a:t>、</a:t>
            </a:r>
            <a:r>
              <a:rPr lang="en-US" altLang="zh-CN" sz="2000">
                <a:sym typeface="+mn-ea"/>
              </a:rPr>
              <a:t>torch</a:t>
            </a:r>
            <a:r>
              <a:rPr lang="zh-CN" altLang="en-US" sz="2000">
                <a:sym typeface="+mn-ea"/>
              </a:rPr>
              <a:t>等</a:t>
            </a:r>
            <a:endParaRPr lang="zh-CN" altLang="en-US" sz="2000">
              <a:sym typeface="+mn-ea"/>
            </a:endParaRPr>
          </a:p>
        </p:txBody>
      </p:sp>
      <p:sp>
        <p:nvSpPr>
          <p:cNvPr id="20" name="文本框 19"/>
          <p:cNvSpPr txBox="1"/>
          <p:nvPr/>
        </p:nvSpPr>
        <p:spPr>
          <a:xfrm>
            <a:off x="2869565" y="3766820"/>
            <a:ext cx="2585085" cy="398780"/>
          </a:xfrm>
          <a:prstGeom prst="rect">
            <a:avLst/>
          </a:prstGeom>
          <a:noFill/>
        </p:spPr>
        <p:txBody>
          <a:bodyPr wrap="square" rtlCol="0" anchor="t">
            <a:spAutoFit/>
          </a:bodyPr>
          <a:p>
            <a:r>
              <a:rPr lang="zh-CN" altLang="en-US" sz="2000">
                <a:sym typeface="+mn-ea"/>
              </a:rPr>
              <a:t>ONNX支持的框架</a:t>
            </a:r>
            <a:endParaRPr lang="zh-CN" altLang="en-US" sz="2000"/>
          </a:p>
        </p:txBody>
      </p:sp>
      <p:pic>
        <p:nvPicPr>
          <p:cNvPr id="21" name="图片 20"/>
          <p:cNvPicPr>
            <a:picLocks noChangeAspect="1"/>
          </p:cNvPicPr>
          <p:nvPr/>
        </p:nvPicPr>
        <p:blipFill>
          <a:blip r:embed="rId3"/>
          <a:stretch>
            <a:fillRect/>
          </a:stretch>
        </p:blipFill>
        <p:spPr>
          <a:xfrm>
            <a:off x="770255" y="4989195"/>
            <a:ext cx="9952355" cy="1526540"/>
          </a:xfrm>
          <a:prstGeom prst="rect">
            <a:avLst/>
          </a:prstGeom>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04</a:t>
            </a:r>
            <a:endParaRPr lang="zh-CN" altLang="en-US" sz="2800" dirty="0">
              <a:latin typeface="Century Gothic" panose="020B0502020202020204" pitchFamily="34" charset="0"/>
            </a:endParaRPr>
          </a:p>
        </p:txBody>
      </p:sp>
      <p:sp>
        <p:nvSpPr>
          <p:cNvPr id="6" name="文本框 5"/>
          <p:cNvSpPr txBox="1"/>
          <p:nvPr/>
        </p:nvSpPr>
        <p:spPr>
          <a:xfrm>
            <a:off x="1724025" y="589280"/>
            <a:ext cx="2621280" cy="583565"/>
          </a:xfrm>
          <a:prstGeom prst="rect">
            <a:avLst/>
          </a:prstGeom>
          <a:noFill/>
        </p:spPr>
        <p:txBody>
          <a:bodyPr wrap="none" rtlCol="0">
            <a:spAutoFit/>
            <a:scene3d>
              <a:camera prst="orthographicFront"/>
              <a:lightRig rig="threePt" dir="t"/>
            </a:scene3d>
            <a:sp3d contourW="12700"/>
          </a:bodyPr>
          <a:lstStyle/>
          <a:p>
            <a:r>
              <a:rPr lang="zh-CN" altLang="en-US" sz="3200" dirty="0">
                <a:latin typeface="微软雅黑" panose="020B0503020204020204" pitchFamily="34" charset="-122"/>
                <a:ea typeface="微软雅黑" panose="020B0503020204020204" pitchFamily="34" charset="-122"/>
              </a:rPr>
              <a:t>深度学习</a:t>
            </a:r>
            <a:r>
              <a:rPr lang="zh-CN" altLang="en-US" sz="3200" dirty="0">
                <a:latin typeface="微软雅黑" panose="020B0503020204020204" pitchFamily="34" charset="-122"/>
                <a:ea typeface="微软雅黑" panose="020B0503020204020204" pitchFamily="34" charset="-122"/>
              </a:rPr>
              <a:t>硬件</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grpSp>
        <p:nvGrpSpPr>
          <p:cNvPr id="5" name="组合 4"/>
          <p:cNvGrpSpPr/>
          <p:nvPr/>
        </p:nvGrpSpPr>
        <p:grpSpPr>
          <a:xfrm>
            <a:off x="1509011" y="2518501"/>
            <a:ext cx="769330" cy="769329"/>
            <a:chOff x="6134193" y="2441475"/>
            <a:chExt cx="1504852" cy="1504850"/>
          </a:xfrm>
        </p:grpSpPr>
        <p:sp>
          <p:nvSpPr>
            <p:cNvPr id="7" name="椭圆 6"/>
            <p:cNvSpPr/>
            <p:nvPr/>
          </p:nvSpPr>
          <p:spPr>
            <a:xfrm>
              <a:off x="6134193" y="2441475"/>
              <a:ext cx="1504852" cy="1504850"/>
            </a:xfrm>
            <a:prstGeom prst="ellipse">
              <a:avLst/>
            </a:pr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2" name="椭圆 20"/>
            <p:cNvSpPr/>
            <p:nvPr/>
          </p:nvSpPr>
          <p:spPr>
            <a:xfrm>
              <a:off x="6516095" y="2850527"/>
              <a:ext cx="741048" cy="686744"/>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rgbClr val="0145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23" name="组合 22"/>
          <p:cNvGrpSpPr/>
          <p:nvPr/>
        </p:nvGrpSpPr>
        <p:grpSpPr>
          <a:xfrm>
            <a:off x="1509011" y="3852064"/>
            <a:ext cx="769330" cy="769329"/>
            <a:chOff x="6134193" y="2441475"/>
            <a:chExt cx="1504852" cy="1504850"/>
          </a:xfrm>
        </p:grpSpPr>
        <p:sp>
          <p:nvSpPr>
            <p:cNvPr id="24" name="椭圆 23"/>
            <p:cNvSpPr/>
            <p:nvPr/>
          </p:nvSpPr>
          <p:spPr>
            <a:xfrm>
              <a:off x="6134193" y="2441475"/>
              <a:ext cx="1504852" cy="1504850"/>
            </a:xfrm>
            <a:prstGeom prst="ellipse">
              <a:avLst/>
            </a:pr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5" name="椭圆 30"/>
            <p:cNvSpPr/>
            <p:nvPr/>
          </p:nvSpPr>
          <p:spPr>
            <a:xfrm>
              <a:off x="6516095" y="2823933"/>
              <a:ext cx="741047" cy="739932"/>
            </a:xfrm>
            <a:custGeom>
              <a:avLst/>
              <a:gdLst>
                <a:gd name="connsiteX0" fmla="*/ 486116 w 607630"/>
                <a:gd name="connsiteY0" fmla="*/ 515756 h 606715"/>
                <a:gd name="connsiteX1" fmla="*/ 501288 w 607630"/>
                <a:gd name="connsiteY1" fmla="*/ 530893 h 606715"/>
                <a:gd name="connsiteX2" fmla="*/ 486116 w 607630"/>
                <a:gd name="connsiteY2" fmla="*/ 546030 h 606715"/>
                <a:gd name="connsiteX3" fmla="*/ 470944 w 607630"/>
                <a:gd name="connsiteY3" fmla="*/ 530893 h 606715"/>
                <a:gd name="connsiteX4" fmla="*/ 486116 w 607630"/>
                <a:gd name="connsiteY4" fmla="*/ 515756 h 606715"/>
                <a:gd name="connsiteX5" fmla="*/ 182261 w 607630"/>
                <a:gd name="connsiteY5" fmla="*/ 515756 h 606715"/>
                <a:gd name="connsiteX6" fmla="*/ 197503 w 607630"/>
                <a:gd name="connsiteY6" fmla="*/ 530893 h 606715"/>
                <a:gd name="connsiteX7" fmla="*/ 182261 w 607630"/>
                <a:gd name="connsiteY7" fmla="*/ 546030 h 606715"/>
                <a:gd name="connsiteX8" fmla="*/ 167019 w 607630"/>
                <a:gd name="connsiteY8" fmla="*/ 530893 h 606715"/>
                <a:gd name="connsiteX9" fmla="*/ 182261 w 607630"/>
                <a:gd name="connsiteY9" fmla="*/ 515756 h 606715"/>
                <a:gd name="connsiteX10" fmla="*/ 486055 w 607630"/>
                <a:gd name="connsiteY10" fmla="*/ 485323 h 606715"/>
                <a:gd name="connsiteX11" fmla="*/ 440487 w 607630"/>
                <a:gd name="connsiteY11" fmla="*/ 530823 h 606715"/>
                <a:gd name="connsiteX12" fmla="*/ 486055 w 607630"/>
                <a:gd name="connsiteY12" fmla="*/ 576323 h 606715"/>
                <a:gd name="connsiteX13" fmla="*/ 531624 w 607630"/>
                <a:gd name="connsiteY13" fmla="*/ 530823 h 606715"/>
                <a:gd name="connsiteX14" fmla="*/ 486055 w 607630"/>
                <a:gd name="connsiteY14" fmla="*/ 485323 h 606715"/>
                <a:gd name="connsiteX15" fmla="*/ 182296 w 607630"/>
                <a:gd name="connsiteY15" fmla="*/ 485323 h 606715"/>
                <a:gd name="connsiteX16" fmla="*/ 136727 w 607630"/>
                <a:gd name="connsiteY16" fmla="*/ 530823 h 606715"/>
                <a:gd name="connsiteX17" fmla="*/ 182296 w 607630"/>
                <a:gd name="connsiteY17" fmla="*/ 576323 h 606715"/>
                <a:gd name="connsiteX18" fmla="*/ 227864 w 607630"/>
                <a:gd name="connsiteY18" fmla="*/ 530823 h 606715"/>
                <a:gd name="connsiteX19" fmla="*/ 182296 w 607630"/>
                <a:gd name="connsiteY19" fmla="*/ 485323 h 606715"/>
                <a:gd name="connsiteX20" fmla="*/ 203568 w 607630"/>
                <a:gd name="connsiteY20" fmla="*/ 182015 h 606715"/>
                <a:gd name="connsiteX21" fmla="*/ 233917 w 607630"/>
                <a:gd name="connsiteY21" fmla="*/ 394332 h 606715"/>
                <a:gd name="connsiteX22" fmla="*/ 516484 w 607630"/>
                <a:gd name="connsiteY22" fmla="*/ 394332 h 606715"/>
                <a:gd name="connsiteX23" fmla="*/ 577180 w 607630"/>
                <a:gd name="connsiteY23" fmla="*/ 182015 h 606715"/>
                <a:gd name="connsiteX24" fmla="*/ 203568 w 607630"/>
                <a:gd name="connsiteY24" fmla="*/ 151709 h 606715"/>
                <a:gd name="connsiteX25" fmla="*/ 577180 w 607630"/>
                <a:gd name="connsiteY25" fmla="*/ 151709 h 606715"/>
                <a:gd name="connsiteX26" fmla="*/ 601476 w 607630"/>
                <a:gd name="connsiteY26" fmla="*/ 163707 h 606715"/>
                <a:gd name="connsiteX27" fmla="*/ 606460 w 607630"/>
                <a:gd name="connsiteY27" fmla="*/ 190369 h 606715"/>
                <a:gd name="connsiteX28" fmla="*/ 545675 w 607630"/>
                <a:gd name="connsiteY28" fmla="*/ 402686 h 606715"/>
                <a:gd name="connsiteX29" fmla="*/ 516484 w 607630"/>
                <a:gd name="connsiteY29" fmla="*/ 424726 h 606715"/>
                <a:gd name="connsiteX30" fmla="*/ 233917 w 607630"/>
                <a:gd name="connsiteY30" fmla="*/ 424726 h 606715"/>
                <a:gd name="connsiteX31" fmla="*/ 203835 w 607630"/>
                <a:gd name="connsiteY31" fmla="*/ 398687 h 606715"/>
                <a:gd name="connsiteX32" fmla="*/ 173487 w 607630"/>
                <a:gd name="connsiteY32" fmla="*/ 186281 h 606715"/>
                <a:gd name="connsiteX33" fmla="*/ 180607 w 607630"/>
                <a:gd name="connsiteY33" fmla="*/ 162107 h 606715"/>
                <a:gd name="connsiteX34" fmla="*/ 203568 w 607630"/>
                <a:gd name="connsiteY34" fmla="*/ 151709 h 606715"/>
                <a:gd name="connsiteX35" fmla="*/ 15230 w 607630"/>
                <a:gd name="connsiteY35" fmla="*/ 0 h 606715"/>
                <a:gd name="connsiteX36" fmla="*/ 25921 w 607630"/>
                <a:gd name="connsiteY36" fmla="*/ 4466 h 606715"/>
                <a:gd name="connsiteX37" fmla="*/ 132277 w 607630"/>
                <a:gd name="connsiteY37" fmla="*/ 110661 h 606715"/>
                <a:gd name="connsiteX38" fmla="*/ 136549 w 607630"/>
                <a:gd name="connsiteY38" fmla="*/ 119104 h 606715"/>
                <a:gd name="connsiteX39" fmla="*/ 186479 w 607630"/>
                <a:gd name="connsiteY39" fmla="*/ 455464 h 606715"/>
                <a:gd name="connsiteX40" fmla="*/ 256700 w 607630"/>
                <a:gd name="connsiteY40" fmla="*/ 515716 h 606715"/>
                <a:gd name="connsiteX41" fmla="*/ 411651 w 607630"/>
                <a:gd name="connsiteY41" fmla="*/ 515716 h 606715"/>
                <a:gd name="connsiteX42" fmla="*/ 486055 w 607630"/>
                <a:gd name="connsiteY42" fmla="*/ 455020 h 606715"/>
                <a:gd name="connsiteX43" fmla="*/ 560460 w 607630"/>
                <a:gd name="connsiteY43" fmla="*/ 515716 h 606715"/>
                <a:gd name="connsiteX44" fmla="*/ 592411 w 607630"/>
                <a:gd name="connsiteY44" fmla="*/ 515716 h 606715"/>
                <a:gd name="connsiteX45" fmla="*/ 607630 w 607630"/>
                <a:gd name="connsiteY45" fmla="*/ 530823 h 606715"/>
                <a:gd name="connsiteX46" fmla="*/ 592411 w 607630"/>
                <a:gd name="connsiteY46" fmla="*/ 546019 h 606715"/>
                <a:gd name="connsiteX47" fmla="*/ 560460 w 607630"/>
                <a:gd name="connsiteY47" fmla="*/ 546019 h 606715"/>
                <a:gd name="connsiteX48" fmla="*/ 486055 w 607630"/>
                <a:gd name="connsiteY48" fmla="*/ 606715 h 606715"/>
                <a:gd name="connsiteX49" fmla="*/ 411651 w 607630"/>
                <a:gd name="connsiteY49" fmla="*/ 546019 h 606715"/>
                <a:gd name="connsiteX50" fmla="*/ 256700 w 607630"/>
                <a:gd name="connsiteY50" fmla="*/ 546019 h 606715"/>
                <a:gd name="connsiteX51" fmla="*/ 182296 w 607630"/>
                <a:gd name="connsiteY51" fmla="*/ 606715 h 606715"/>
                <a:gd name="connsiteX52" fmla="*/ 106378 w 607630"/>
                <a:gd name="connsiteY52" fmla="*/ 530823 h 606715"/>
                <a:gd name="connsiteX53" fmla="*/ 156396 w 607630"/>
                <a:gd name="connsiteY53" fmla="*/ 459819 h 606715"/>
                <a:gd name="connsiteX54" fmla="*/ 107268 w 607630"/>
                <a:gd name="connsiteY54" fmla="*/ 128524 h 606715"/>
                <a:gd name="connsiteX55" fmla="*/ 4472 w 607630"/>
                <a:gd name="connsiteY55" fmla="*/ 25883 h 606715"/>
                <a:gd name="connsiteX56" fmla="*/ 4472 w 607630"/>
                <a:gd name="connsiteY56" fmla="*/ 4466 h 606715"/>
                <a:gd name="connsiteX57" fmla="*/ 15230 w 607630"/>
                <a:gd name="connsiteY57" fmla="*/ 0 h 60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0" h="606715">
                  <a:moveTo>
                    <a:pt x="486116" y="515756"/>
                  </a:moveTo>
                  <a:cubicBezTo>
                    <a:pt x="494495" y="515756"/>
                    <a:pt x="501288" y="522533"/>
                    <a:pt x="501288" y="530893"/>
                  </a:cubicBezTo>
                  <a:cubicBezTo>
                    <a:pt x="501288" y="539253"/>
                    <a:pt x="494495" y="546030"/>
                    <a:pt x="486116" y="546030"/>
                  </a:cubicBezTo>
                  <a:cubicBezTo>
                    <a:pt x="477737" y="546030"/>
                    <a:pt x="470944" y="539253"/>
                    <a:pt x="470944" y="530893"/>
                  </a:cubicBezTo>
                  <a:cubicBezTo>
                    <a:pt x="470944" y="522533"/>
                    <a:pt x="477737" y="515756"/>
                    <a:pt x="486116" y="515756"/>
                  </a:cubicBezTo>
                  <a:close/>
                  <a:moveTo>
                    <a:pt x="182261" y="515756"/>
                  </a:moveTo>
                  <a:cubicBezTo>
                    <a:pt x="190679" y="515756"/>
                    <a:pt x="197503" y="522533"/>
                    <a:pt x="197503" y="530893"/>
                  </a:cubicBezTo>
                  <a:cubicBezTo>
                    <a:pt x="197503" y="539253"/>
                    <a:pt x="190679" y="546030"/>
                    <a:pt x="182261" y="546030"/>
                  </a:cubicBezTo>
                  <a:cubicBezTo>
                    <a:pt x="173843" y="546030"/>
                    <a:pt x="167019" y="539253"/>
                    <a:pt x="167019" y="530893"/>
                  </a:cubicBezTo>
                  <a:cubicBezTo>
                    <a:pt x="167019" y="522533"/>
                    <a:pt x="173843" y="515756"/>
                    <a:pt x="182261" y="515756"/>
                  </a:cubicBezTo>
                  <a:close/>
                  <a:moveTo>
                    <a:pt x="486055" y="485323"/>
                  </a:moveTo>
                  <a:cubicBezTo>
                    <a:pt x="460957" y="485323"/>
                    <a:pt x="440487" y="505763"/>
                    <a:pt x="440487" y="530823"/>
                  </a:cubicBezTo>
                  <a:cubicBezTo>
                    <a:pt x="440487" y="555972"/>
                    <a:pt x="460957" y="576323"/>
                    <a:pt x="486055" y="576323"/>
                  </a:cubicBezTo>
                  <a:cubicBezTo>
                    <a:pt x="511242" y="576323"/>
                    <a:pt x="531624" y="555972"/>
                    <a:pt x="531624" y="530823"/>
                  </a:cubicBezTo>
                  <a:cubicBezTo>
                    <a:pt x="531624" y="505763"/>
                    <a:pt x="511242" y="485323"/>
                    <a:pt x="486055" y="485323"/>
                  </a:cubicBezTo>
                  <a:close/>
                  <a:moveTo>
                    <a:pt x="182296" y="485323"/>
                  </a:moveTo>
                  <a:cubicBezTo>
                    <a:pt x="157197" y="485323"/>
                    <a:pt x="136727" y="505763"/>
                    <a:pt x="136727" y="530823"/>
                  </a:cubicBezTo>
                  <a:cubicBezTo>
                    <a:pt x="136727" y="555972"/>
                    <a:pt x="157197" y="576323"/>
                    <a:pt x="182296" y="576323"/>
                  </a:cubicBezTo>
                  <a:cubicBezTo>
                    <a:pt x="207394" y="576323"/>
                    <a:pt x="227864" y="555972"/>
                    <a:pt x="227864" y="530823"/>
                  </a:cubicBezTo>
                  <a:cubicBezTo>
                    <a:pt x="227864" y="505763"/>
                    <a:pt x="207394" y="485323"/>
                    <a:pt x="182296" y="485323"/>
                  </a:cubicBezTo>
                  <a:close/>
                  <a:moveTo>
                    <a:pt x="203568" y="182015"/>
                  </a:moveTo>
                  <a:lnTo>
                    <a:pt x="233917" y="394332"/>
                  </a:lnTo>
                  <a:lnTo>
                    <a:pt x="516484" y="394332"/>
                  </a:lnTo>
                  <a:lnTo>
                    <a:pt x="577180" y="182015"/>
                  </a:lnTo>
                  <a:close/>
                  <a:moveTo>
                    <a:pt x="203568" y="151709"/>
                  </a:moveTo>
                  <a:lnTo>
                    <a:pt x="577180" y="151709"/>
                  </a:lnTo>
                  <a:cubicBezTo>
                    <a:pt x="586703" y="151709"/>
                    <a:pt x="595692" y="156153"/>
                    <a:pt x="601476" y="163707"/>
                  </a:cubicBezTo>
                  <a:cubicBezTo>
                    <a:pt x="607172" y="171350"/>
                    <a:pt x="609041" y="181215"/>
                    <a:pt x="606460" y="190369"/>
                  </a:cubicBezTo>
                  <a:lnTo>
                    <a:pt x="545675" y="402686"/>
                  </a:lnTo>
                  <a:cubicBezTo>
                    <a:pt x="541937" y="415750"/>
                    <a:pt x="530011" y="424726"/>
                    <a:pt x="516484" y="424726"/>
                  </a:cubicBezTo>
                  <a:lnTo>
                    <a:pt x="233917" y="424726"/>
                  </a:lnTo>
                  <a:cubicBezTo>
                    <a:pt x="218787" y="424726"/>
                    <a:pt x="205971" y="413617"/>
                    <a:pt x="203835" y="398687"/>
                  </a:cubicBezTo>
                  <a:lnTo>
                    <a:pt x="173487" y="186281"/>
                  </a:lnTo>
                  <a:cubicBezTo>
                    <a:pt x="172241" y="177571"/>
                    <a:pt x="174822" y="168773"/>
                    <a:pt x="180607" y="162107"/>
                  </a:cubicBezTo>
                  <a:cubicBezTo>
                    <a:pt x="186392" y="155531"/>
                    <a:pt x="194758" y="151709"/>
                    <a:pt x="203568" y="151709"/>
                  </a:cubicBezTo>
                  <a:close/>
                  <a:moveTo>
                    <a:pt x="15230" y="0"/>
                  </a:moveTo>
                  <a:cubicBezTo>
                    <a:pt x="19112" y="0"/>
                    <a:pt x="22984" y="1489"/>
                    <a:pt x="25921" y="4466"/>
                  </a:cubicBezTo>
                  <a:lnTo>
                    <a:pt x="132277" y="110661"/>
                  </a:lnTo>
                  <a:cubicBezTo>
                    <a:pt x="134591" y="112972"/>
                    <a:pt x="136104" y="115905"/>
                    <a:pt x="136549" y="119104"/>
                  </a:cubicBezTo>
                  <a:lnTo>
                    <a:pt x="186479" y="455464"/>
                  </a:lnTo>
                  <a:cubicBezTo>
                    <a:pt x="221278" y="457330"/>
                    <a:pt x="249847" y="482480"/>
                    <a:pt x="256700" y="515716"/>
                  </a:cubicBezTo>
                  <a:lnTo>
                    <a:pt x="411651" y="515716"/>
                  </a:lnTo>
                  <a:cubicBezTo>
                    <a:pt x="418682" y="481058"/>
                    <a:pt x="449387" y="455020"/>
                    <a:pt x="486055" y="455020"/>
                  </a:cubicBezTo>
                  <a:cubicBezTo>
                    <a:pt x="522813" y="455020"/>
                    <a:pt x="553429" y="481058"/>
                    <a:pt x="560460" y="515716"/>
                  </a:cubicBezTo>
                  <a:lnTo>
                    <a:pt x="592411" y="515716"/>
                  </a:lnTo>
                  <a:cubicBezTo>
                    <a:pt x="600777" y="515716"/>
                    <a:pt x="607630" y="522470"/>
                    <a:pt x="607630" y="530823"/>
                  </a:cubicBezTo>
                  <a:cubicBezTo>
                    <a:pt x="607630" y="539265"/>
                    <a:pt x="600777" y="546019"/>
                    <a:pt x="592411" y="546019"/>
                  </a:cubicBezTo>
                  <a:lnTo>
                    <a:pt x="560460" y="546019"/>
                  </a:lnTo>
                  <a:cubicBezTo>
                    <a:pt x="553429" y="580677"/>
                    <a:pt x="522813" y="606715"/>
                    <a:pt x="486055" y="606715"/>
                  </a:cubicBezTo>
                  <a:cubicBezTo>
                    <a:pt x="449387" y="606715"/>
                    <a:pt x="418682" y="580677"/>
                    <a:pt x="411651" y="546019"/>
                  </a:cubicBezTo>
                  <a:lnTo>
                    <a:pt x="256700" y="546019"/>
                  </a:lnTo>
                  <a:cubicBezTo>
                    <a:pt x="249669" y="580677"/>
                    <a:pt x="219053" y="606715"/>
                    <a:pt x="182296" y="606715"/>
                  </a:cubicBezTo>
                  <a:cubicBezTo>
                    <a:pt x="140376" y="606715"/>
                    <a:pt x="106378" y="572768"/>
                    <a:pt x="106378" y="530823"/>
                  </a:cubicBezTo>
                  <a:cubicBezTo>
                    <a:pt x="106378" y="498120"/>
                    <a:pt x="127293" y="470483"/>
                    <a:pt x="156396" y="459819"/>
                  </a:cubicBezTo>
                  <a:lnTo>
                    <a:pt x="107268" y="128524"/>
                  </a:lnTo>
                  <a:lnTo>
                    <a:pt x="4472" y="25883"/>
                  </a:lnTo>
                  <a:cubicBezTo>
                    <a:pt x="-1491" y="20017"/>
                    <a:pt x="-1491" y="10420"/>
                    <a:pt x="4472" y="4466"/>
                  </a:cubicBezTo>
                  <a:cubicBezTo>
                    <a:pt x="7453" y="1489"/>
                    <a:pt x="11347" y="0"/>
                    <a:pt x="15230" y="0"/>
                  </a:cubicBezTo>
                  <a:close/>
                </a:path>
              </a:pathLst>
            </a:custGeom>
            <a:solidFill>
              <a:srgbClr val="0145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grpSp>
        <p:nvGrpSpPr>
          <p:cNvPr id="26" name="组合 25"/>
          <p:cNvGrpSpPr/>
          <p:nvPr/>
        </p:nvGrpSpPr>
        <p:grpSpPr>
          <a:xfrm>
            <a:off x="1509011" y="5170387"/>
            <a:ext cx="769330" cy="769329"/>
            <a:chOff x="6134193" y="2441475"/>
            <a:chExt cx="1504852" cy="1504850"/>
          </a:xfrm>
        </p:grpSpPr>
        <p:sp>
          <p:nvSpPr>
            <p:cNvPr id="27" name="椭圆 26"/>
            <p:cNvSpPr/>
            <p:nvPr/>
          </p:nvSpPr>
          <p:spPr>
            <a:xfrm>
              <a:off x="6134193" y="2441475"/>
              <a:ext cx="1504852" cy="1504850"/>
            </a:xfrm>
            <a:prstGeom prst="ellipse">
              <a:avLst/>
            </a:prstGeom>
            <a:solidFill>
              <a:schemeClr val="bg1"/>
            </a:solidFill>
            <a:ln>
              <a:noFill/>
            </a:ln>
            <a:effectLst>
              <a:outerShdw blurRad="673100" sx="102000" sy="102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8" name="椭圆 37"/>
            <p:cNvSpPr/>
            <p:nvPr/>
          </p:nvSpPr>
          <p:spPr>
            <a:xfrm>
              <a:off x="6521368" y="2823376"/>
              <a:ext cx="730501" cy="741048"/>
            </a:xfrm>
            <a:custGeom>
              <a:avLst/>
              <a:gdLst>
                <a:gd name="T0" fmla="*/ 375 w 500"/>
                <a:gd name="T1" fmla="*/ 188 h 508"/>
                <a:gd name="T2" fmla="*/ 188 w 500"/>
                <a:gd name="T3" fmla="*/ 0 h 508"/>
                <a:gd name="T4" fmla="*/ 0 w 500"/>
                <a:gd name="T5" fmla="*/ 188 h 508"/>
                <a:gd name="T6" fmla="*/ 188 w 500"/>
                <a:gd name="T7" fmla="*/ 375 h 508"/>
                <a:gd name="T8" fmla="*/ 375 w 500"/>
                <a:gd name="T9" fmla="*/ 188 h 508"/>
                <a:gd name="T10" fmla="*/ 188 w 500"/>
                <a:gd name="T11" fmla="*/ 328 h 508"/>
                <a:gd name="T12" fmla="*/ 47 w 500"/>
                <a:gd name="T13" fmla="*/ 188 h 508"/>
                <a:gd name="T14" fmla="*/ 188 w 500"/>
                <a:gd name="T15" fmla="*/ 47 h 508"/>
                <a:gd name="T16" fmla="*/ 328 w 500"/>
                <a:gd name="T17" fmla="*/ 188 h 508"/>
                <a:gd name="T18" fmla="*/ 188 w 500"/>
                <a:gd name="T19" fmla="*/ 328 h 508"/>
                <a:gd name="T20" fmla="*/ 500 w 500"/>
                <a:gd name="T21" fmla="*/ 466 h 508"/>
                <a:gd name="T22" fmla="*/ 458 w 500"/>
                <a:gd name="T23" fmla="*/ 508 h 508"/>
                <a:gd name="T24" fmla="*/ 314 w 500"/>
                <a:gd name="T25" fmla="*/ 364 h 508"/>
                <a:gd name="T26" fmla="*/ 356 w 500"/>
                <a:gd name="T27" fmla="*/ 322 h 508"/>
                <a:gd name="T28" fmla="*/ 500 w 500"/>
                <a:gd name="T29" fmla="*/ 466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0" h="508">
                  <a:moveTo>
                    <a:pt x="375" y="188"/>
                  </a:moveTo>
                  <a:cubicBezTo>
                    <a:pt x="375" y="84"/>
                    <a:pt x="291" y="0"/>
                    <a:pt x="188" y="0"/>
                  </a:cubicBezTo>
                  <a:cubicBezTo>
                    <a:pt x="84" y="0"/>
                    <a:pt x="0" y="84"/>
                    <a:pt x="0" y="188"/>
                  </a:cubicBezTo>
                  <a:cubicBezTo>
                    <a:pt x="0" y="291"/>
                    <a:pt x="84" y="375"/>
                    <a:pt x="188" y="375"/>
                  </a:cubicBezTo>
                  <a:cubicBezTo>
                    <a:pt x="291" y="375"/>
                    <a:pt x="375" y="291"/>
                    <a:pt x="375" y="188"/>
                  </a:cubicBezTo>
                  <a:close/>
                  <a:moveTo>
                    <a:pt x="188" y="328"/>
                  </a:moveTo>
                  <a:cubicBezTo>
                    <a:pt x="110" y="328"/>
                    <a:pt x="47" y="265"/>
                    <a:pt x="47" y="188"/>
                  </a:cubicBezTo>
                  <a:cubicBezTo>
                    <a:pt x="47" y="110"/>
                    <a:pt x="110" y="47"/>
                    <a:pt x="188" y="47"/>
                  </a:cubicBezTo>
                  <a:cubicBezTo>
                    <a:pt x="265" y="47"/>
                    <a:pt x="328" y="110"/>
                    <a:pt x="328" y="188"/>
                  </a:cubicBezTo>
                  <a:cubicBezTo>
                    <a:pt x="328" y="265"/>
                    <a:pt x="265" y="328"/>
                    <a:pt x="188" y="328"/>
                  </a:cubicBezTo>
                  <a:close/>
                  <a:moveTo>
                    <a:pt x="500" y="466"/>
                  </a:moveTo>
                  <a:lnTo>
                    <a:pt x="458" y="508"/>
                  </a:lnTo>
                  <a:lnTo>
                    <a:pt x="314" y="364"/>
                  </a:lnTo>
                  <a:lnTo>
                    <a:pt x="356" y="322"/>
                  </a:lnTo>
                  <a:lnTo>
                    <a:pt x="500" y="466"/>
                  </a:lnTo>
                  <a:close/>
                </a:path>
              </a:pathLst>
            </a:custGeom>
            <a:solidFill>
              <a:srgbClr val="0145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29" name="文本框 28"/>
          <p:cNvSpPr txBox="1"/>
          <p:nvPr/>
        </p:nvSpPr>
        <p:spPr>
          <a:xfrm>
            <a:off x="2080260" y="1593850"/>
            <a:ext cx="3446780" cy="368300"/>
          </a:xfrm>
          <a:prstGeom prst="rect">
            <a:avLst/>
          </a:prstGeom>
          <a:noFill/>
        </p:spPr>
        <p:txBody>
          <a:bodyPr wrap="none" rtlCol="0" anchor="t">
            <a:spAutoFit/>
          </a:bodyPr>
          <a:p>
            <a:r>
              <a:rPr lang="zh-CN" altLang="en-US">
                <a:sym typeface="+mn-ea"/>
              </a:rPr>
              <a:t>DL硬件根据通用性可分为三类：</a:t>
            </a:r>
            <a:endParaRPr lang="zh-CN" altLang="en-US"/>
          </a:p>
        </p:txBody>
      </p:sp>
      <p:sp>
        <p:nvSpPr>
          <p:cNvPr id="30" name="文本框 29"/>
          <p:cNvSpPr txBox="1"/>
          <p:nvPr/>
        </p:nvSpPr>
        <p:spPr>
          <a:xfrm>
            <a:off x="2740660" y="2493645"/>
            <a:ext cx="8420735" cy="922020"/>
          </a:xfrm>
          <a:prstGeom prst="rect">
            <a:avLst/>
          </a:prstGeom>
          <a:noFill/>
        </p:spPr>
        <p:txBody>
          <a:bodyPr wrap="square" rtlCol="0" anchor="t">
            <a:spAutoFit/>
          </a:bodyPr>
          <a:p>
            <a:pPr algn="l"/>
            <a:r>
              <a:rPr lang="en-US" altLang="zh-CN">
                <a:sym typeface="+mn-ea"/>
              </a:rPr>
              <a:t>1</a:t>
            </a:r>
            <a:r>
              <a:rPr lang="zh-CN" altLang="en-US">
                <a:sym typeface="+mn-ea"/>
              </a:rPr>
              <a:t>、通用硬件，可通过硬件和软件优化支持DL工作负载。</a:t>
            </a:r>
            <a:endParaRPr lang="zh-CN" altLang="en-US">
              <a:sym typeface="+mn-ea"/>
            </a:endParaRPr>
          </a:p>
          <a:p>
            <a:pPr algn="l"/>
            <a:r>
              <a:rPr lang="en-US" altLang="zh-CN">
                <a:sym typeface="+mn-ea"/>
              </a:rPr>
              <a:t>	——DL模块最具代表性的通用硬件是图形处理单元（GPU），它通过多核架构实现了高并行性。</a:t>
            </a:r>
            <a:endParaRPr lang="en-US" altLang="zh-CN">
              <a:sym typeface="+mn-ea"/>
            </a:endParaRPr>
          </a:p>
        </p:txBody>
      </p:sp>
      <p:sp>
        <p:nvSpPr>
          <p:cNvPr id="31" name="文本框 30"/>
          <p:cNvSpPr txBox="1"/>
          <p:nvPr/>
        </p:nvSpPr>
        <p:spPr>
          <a:xfrm>
            <a:off x="2740660" y="3947160"/>
            <a:ext cx="7561580" cy="645160"/>
          </a:xfrm>
          <a:prstGeom prst="rect">
            <a:avLst/>
          </a:prstGeom>
          <a:noFill/>
        </p:spPr>
        <p:txBody>
          <a:bodyPr wrap="none" rtlCol="0" anchor="t">
            <a:spAutoFit/>
          </a:bodyPr>
          <a:p>
            <a:pPr algn="l"/>
            <a:r>
              <a:rPr lang="en-US" altLang="zh-CN">
                <a:sym typeface="+mn-ea"/>
              </a:rPr>
              <a:t>2</a:t>
            </a:r>
            <a:r>
              <a:rPr lang="zh-CN" altLang="en-US">
                <a:sym typeface="+mn-ea"/>
              </a:rPr>
              <a:t>、专注于通过完全定制的电路设计加速DL工作负载的专用硬件。</a:t>
            </a:r>
            <a:endParaRPr lang="zh-CN" altLang="en-US">
              <a:sym typeface="+mn-ea"/>
            </a:endParaRPr>
          </a:p>
          <a:p>
            <a:pPr algn="l"/>
            <a:r>
              <a:rPr lang="en-US" altLang="zh-CN"/>
              <a:t>	——</a:t>
            </a:r>
            <a:r>
              <a:rPr lang="zh-CN" altLang="en-US"/>
              <a:t>专用硬件完全定制用于DL计算，以最大限度地提高性能和能效。</a:t>
            </a:r>
            <a:endParaRPr lang="zh-CN" altLang="en-US"/>
          </a:p>
        </p:txBody>
      </p:sp>
      <p:sp>
        <p:nvSpPr>
          <p:cNvPr id="32" name="文本框 31"/>
          <p:cNvSpPr txBox="1"/>
          <p:nvPr/>
        </p:nvSpPr>
        <p:spPr>
          <a:xfrm>
            <a:off x="2732405" y="5285740"/>
            <a:ext cx="5440680" cy="645160"/>
          </a:xfrm>
          <a:prstGeom prst="rect">
            <a:avLst/>
          </a:prstGeom>
          <a:noFill/>
        </p:spPr>
        <p:txBody>
          <a:bodyPr wrap="none" rtlCol="0" anchor="t">
            <a:spAutoFit/>
          </a:bodyPr>
          <a:p>
            <a:pPr algn="l"/>
            <a:r>
              <a:rPr lang="en-US" altLang="zh-CN">
                <a:sym typeface="+mn-ea"/>
              </a:rPr>
              <a:t>3</a:t>
            </a:r>
            <a:r>
              <a:rPr lang="zh-CN" altLang="en-US">
                <a:sym typeface="+mn-ea"/>
              </a:rPr>
              <a:t>、模拟人脑功能的神经形态硬件</a:t>
            </a:r>
            <a:endParaRPr lang="zh-CN" altLang="en-US">
              <a:sym typeface="+mn-ea"/>
            </a:endParaRPr>
          </a:p>
          <a:p>
            <a:pPr algn="l"/>
            <a:r>
              <a:rPr lang="en-US" altLang="zh-CN"/>
              <a:t>	——神经形态芯片使用电子技术模拟生物大脑。</a:t>
            </a:r>
            <a:endParaRPr lang="en-US" altLang="zh-CN"/>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PA-组合 8"/>
          <p:cNvGrpSpPr/>
          <p:nvPr>
            <p:custDataLst>
              <p:tags r:id="rId2"/>
            </p:custDataLst>
          </p:nvPr>
        </p:nvGrpSpPr>
        <p:grpSpPr>
          <a:xfrm>
            <a:off x="3086100" y="419100"/>
            <a:ext cx="6019800" cy="6019800"/>
            <a:chOff x="3324225" y="657225"/>
            <a:chExt cx="5543550" cy="5543550"/>
          </a:xfrm>
        </p:grpSpPr>
        <p:pic>
          <p:nvPicPr>
            <p:cNvPr id="7" name="PA-图片 6"/>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3324225" y="657225"/>
              <a:ext cx="5543550" cy="5543550"/>
            </a:xfrm>
            <a:prstGeom prst="rect">
              <a:avLst/>
            </a:prstGeom>
          </p:spPr>
        </p:pic>
        <p:sp>
          <p:nvSpPr>
            <p:cNvPr id="8" name="PA-椭圆 7"/>
            <p:cNvSpPr/>
            <p:nvPr>
              <p:custDataLst>
                <p:tags r:id="rId5"/>
              </p:custDataLst>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文本框 9"/>
          <p:cNvSpPr txBox="1"/>
          <p:nvPr>
            <p:custDataLst>
              <p:tags r:id="rId6"/>
            </p:custDataLst>
          </p:nvPr>
        </p:nvSpPr>
        <p:spPr>
          <a:xfrm>
            <a:off x="3883989" y="3068283"/>
            <a:ext cx="4422775" cy="645160"/>
          </a:xfrm>
          <a:prstGeom prst="rect">
            <a:avLst/>
          </a:prstGeom>
          <a:noFill/>
        </p:spPr>
        <p:txBody>
          <a:bodyPr wrap="none" rtlCol="0">
            <a:spAutoFit/>
            <a:scene3d>
              <a:camera prst="orthographicFront"/>
              <a:lightRig rig="threePt" dir="t"/>
            </a:scene3d>
            <a:sp3d contourW="12700"/>
          </a:bodyPr>
          <a:lstStyle/>
          <a:p>
            <a:pPr algn="ct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DL编译器的通用</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rPr>
              <a:t>设计</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4814245" y="1888956"/>
            <a:ext cx="2563522" cy="1107996"/>
          </a:xfrm>
          <a:prstGeom prst="rect">
            <a:avLst/>
          </a:prstGeom>
          <a:noFill/>
        </p:spPr>
        <p:txBody>
          <a:bodyPr wrap="none" rtlCol="0">
            <a:spAutoFit/>
            <a:scene3d>
              <a:camera prst="orthographicFront"/>
              <a:lightRig rig="threePt" dir="t"/>
            </a:scene3d>
            <a:sp3d contourW="12700"/>
          </a:bodyPr>
          <a:lstStyle/>
          <a:p>
            <a:pPr algn="ctr"/>
            <a:r>
              <a:rPr lang="en-US" altLang="zh-CN" sz="6000" b="1" i="1" dirty="0">
                <a:blipFill dpi="0" rotWithShape="1">
                  <a:blip r:embed="rId7"/>
                  <a:srcRect/>
                  <a:tile tx="0" ty="-438150" sx="100000" sy="100000" flip="none" algn="t"/>
                </a:blip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NO.</a:t>
            </a:r>
            <a:r>
              <a:rPr lang="en-US" altLang="zh-CN" sz="6600" b="1" i="1" dirty="0">
                <a:blipFill dpi="0" rotWithShape="1">
                  <a:blip r:embed="rId7"/>
                  <a:srcRect/>
                  <a:tile tx="0" ty="-438150" sx="100000" sy="100000" flip="none" algn="t"/>
                </a:blip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02</a:t>
            </a:r>
            <a:endParaRPr lang="zh-CN" altLang="en-US" sz="6000" b="1" i="1" dirty="0">
              <a:blipFill dpi="0" rotWithShape="1">
                <a:blip r:embed="rId7"/>
                <a:srcRect/>
                <a:tile tx="0" ty="-438150" sx="100000" sy="100000" flip="none" algn="t"/>
              </a:blip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endParaRPr>
          </a:p>
        </p:txBody>
      </p:sp>
      <p:sp>
        <p:nvSpPr>
          <p:cNvPr id="14" name="矩形 13"/>
          <p:cNvSpPr/>
          <p:nvPr/>
        </p:nvSpPr>
        <p:spPr bwMode="auto">
          <a:xfrm>
            <a:off x="4267200" y="4190438"/>
            <a:ext cx="3676650" cy="430887"/>
          </a:xfrm>
          <a:prstGeom prst="rect">
            <a:avLst/>
          </a:prstGeom>
        </p:spPr>
        <p:txBody>
          <a:bodyPr wrap="square">
            <a:spAutoFit/>
            <a:scene3d>
              <a:camera prst="orthographicFront"/>
              <a:lightRig rig="threePt" dir="t"/>
            </a:scene3d>
            <a:sp3d contourW="12700"/>
          </a:bodyPr>
          <a:lstStyle/>
          <a:p>
            <a:pPr algn="ctr">
              <a:defRPr/>
            </a:pPr>
            <a:r>
              <a:rPr lang="en-US" altLang="zh-CN" sz="1050" i="1" dirty="0">
                <a:solidFill>
                  <a:schemeClr val="tx1">
                    <a:lumMod val="65000"/>
                    <a:lumOff val="35000"/>
                  </a:schemeClr>
                </a:solidFill>
                <a:latin typeface="Century Gothic" panose="020B0502020202020204" pitchFamily="34" charset="0"/>
                <a:ea typeface="+mj-ea"/>
              </a:rPr>
              <a:t>This template is exclusively designed by Fei </a:t>
            </a:r>
            <a:r>
              <a:rPr lang="en-US" altLang="zh-CN" sz="1050" i="1" dirty="0" err="1">
                <a:solidFill>
                  <a:schemeClr val="tx1">
                    <a:lumMod val="65000"/>
                    <a:lumOff val="35000"/>
                  </a:schemeClr>
                </a:solidFill>
                <a:latin typeface="Century Gothic" panose="020B0502020202020204" pitchFamily="34" charset="0"/>
                <a:ea typeface="+mj-ea"/>
              </a:rPr>
              <a:t>er</a:t>
            </a:r>
            <a:r>
              <a:rPr lang="en-US" altLang="zh-CN" sz="1050" i="1" dirty="0">
                <a:solidFill>
                  <a:schemeClr val="tx1">
                    <a:lumMod val="65000"/>
                    <a:lumOff val="35000"/>
                  </a:schemeClr>
                </a:solidFill>
                <a:latin typeface="Century Gothic" panose="020B0502020202020204" pitchFamily="34" charset="0"/>
                <a:ea typeface="+mj-ea"/>
              </a:rPr>
              <a:t> creative, and copyrights belong to Bao </a:t>
            </a:r>
            <a:r>
              <a:rPr lang="en-US" altLang="zh-CN" sz="1050" i="1" dirty="0" err="1">
                <a:solidFill>
                  <a:schemeClr val="tx1">
                    <a:lumMod val="65000"/>
                    <a:lumOff val="35000"/>
                  </a:schemeClr>
                </a:solidFill>
                <a:latin typeface="Century Gothic" panose="020B0502020202020204" pitchFamily="34" charset="0"/>
                <a:ea typeface="+mj-ea"/>
              </a:rPr>
              <a:t>tu</a:t>
            </a:r>
            <a:r>
              <a:rPr lang="en-US" altLang="zh-CN" sz="1050" i="1" dirty="0">
                <a:solidFill>
                  <a:schemeClr val="tx1">
                    <a:lumMod val="65000"/>
                    <a:lumOff val="35000"/>
                  </a:schemeClr>
                </a:solidFill>
                <a:latin typeface="Century Gothic" panose="020B0502020202020204" pitchFamily="34" charset="0"/>
                <a:ea typeface="+mj-ea"/>
              </a:rPr>
              <a:t> internet</a:t>
            </a:r>
            <a:endParaRPr lang="zh-CN" altLang="en-US" sz="1050" i="1" dirty="0">
              <a:solidFill>
                <a:schemeClr val="tx1">
                  <a:lumMod val="65000"/>
                  <a:lumOff val="35000"/>
                </a:schemeClr>
              </a:solidFill>
              <a:latin typeface="Century Gothic" panose="020B0502020202020204" pitchFamily="34" charset="0"/>
              <a:ea typeface="+mj-ea"/>
            </a:endParaRPr>
          </a:p>
        </p:txBody>
      </p:sp>
      <p:cxnSp>
        <p:nvCxnSpPr>
          <p:cNvPr id="3" name="直接连接符 2"/>
          <p:cNvCxnSpPr/>
          <p:nvPr/>
        </p:nvCxnSpPr>
        <p:spPr>
          <a:xfrm>
            <a:off x="5888326" y="4046277"/>
            <a:ext cx="415349" cy="0"/>
          </a:xfrm>
          <a:prstGeom prst="line">
            <a:avLst/>
          </a:prstGeom>
          <a:ln w="38100">
            <a:solidFill>
              <a:srgbClr val="014598"/>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55018" y="927309"/>
            <a:ext cx="0" cy="1980000"/>
          </a:xfrm>
          <a:prstGeom prst="line">
            <a:avLst/>
          </a:prstGeom>
          <a:ln>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55018" y="3950692"/>
            <a:ext cx="0" cy="1980000"/>
          </a:xfrm>
          <a:prstGeom prst="line">
            <a:avLst/>
          </a:prstGeom>
          <a:ln>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rot="5400000">
            <a:off x="422848" y="3198167"/>
            <a:ext cx="86433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rPr>
              <a:t>2029</a:t>
            </a:r>
            <a:endParaRPr lang="zh-CN" altLang="en-US" sz="2400" dirty="0">
              <a:solidFill>
                <a:schemeClr val="bg1"/>
              </a:solidFill>
              <a:effectLst>
                <a:outerShdw blurRad="215900" sx="102000" sy="102000" algn="ctr" rotWithShape="0">
                  <a:prstClr val="black">
                    <a:alpha val="22000"/>
                  </a:prstClr>
                </a:outerShdw>
              </a:effectLst>
              <a:latin typeface="Century Gothic" panose="020B0502020202020204" pitchFamily="34" charset="0"/>
              <a:ea typeface="ＤＦ明朝体W5" panose="02010609010101010101" pitchFamily="49" charset="-128"/>
            </a:endParaRPr>
          </a:p>
        </p:txBody>
      </p:sp>
      <p:cxnSp>
        <p:nvCxnSpPr>
          <p:cNvPr id="37" name="直接连接符 36"/>
          <p:cNvCxnSpPr/>
          <p:nvPr/>
        </p:nvCxnSpPr>
        <p:spPr>
          <a:xfrm>
            <a:off x="11366891" y="927309"/>
            <a:ext cx="0" cy="1980000"/>
          </a:xfrm>
          <a:prstGeom prst="line">
            <a:avLst/>
          </a:prstGeom>
          <a:ln>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1366891" y="3950692"/>
            <a:ext cx="0" cy="1980000"/>
          </a:xfrm>
          <a:prstGeom prst="line">
            <a:avLst/>
          </a:prstGeom>
          <a:ln>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1204674" y="3256036"/>
            <a:ext cx="345924" cy="345924"/>
            <a:chOff x="9735016" y="-1838372"/>
            <a:chExt cx="647625" cy="647625"/>
          </a:xfrm>
        </p:grpSpPr>
        <p:sp>
          <p:nvSpPr>
            <p:cNvPr id="42" name="椭圆 41"/>
            <p:cNvSpPr/>
            <p:nvPr/>
          </p:nvSpPr>
          <p:spPr>
            <a:xfrm>
              <a:off x="9735016" y="-1838372"/>
              <a:ext cx="647625" cy="647625"/>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9906910" y="-1666478"/>
              <a:ext cx="303837" cy="303837"/>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1161465" y="449361"/>
            <a:ext cx="389132" cy="183633"/>
            <a:chOff x="6248400" y="-1638300"/>
            <a:chExt cx="586740" cy="285750"/>
          </a:xfrm>
        </p:grpSpPr>
        <p:cxnSp>
          <p:nvCxnSpPr>
            <p:cNvPr id="48" name="直接连接符 47"/>
            <p:cNvCxnSpPr/>
            <p:nvPr/>
          </p:nvCxnSpPr>
          <p:spPr>
            <a:xfrm>
              <a:off x="6400800" y="-1638300"/>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248400" y="-1495425"/>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400800" y="-1352550"/>
              <a:ext cx="434340" cy="0"/>
            </a:xfrm>
            <a:prstGeom prst="line">
              <a:avLst/>
            </a:prstGeom>
            <a:ln w="28575"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grpSp>
      <p:sp>
        <p:nvSpPr>
          <p:cNvPr id="55" name="椭圆 54"/>
          <p:cNvSpPr/>
          <p:nvPr/>
        </p:nvSpPr>
        <p:spPr>
          <a:xfrm>
            <a:off x="11153775" y="6097566"/>
            <a:ext cx="447718" cy="447718"/>
          </a:xfrm>
          <a:prstGeom prst="ellipse">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sp>
        <p:nvSpPr>
          <p:cNvPr id="56" name="文本框 55"/>
          <p:cNvSpPr txBox="1"/>
          <p:nvPr/>
        </p:nvSpPr>
        <p:spPr>
          <a:xfrm>
            <a:off x="660168" y="6011849"/>
            <a:ext cx="917239" cy="584775"/>
          </a:xfrm>
          <a:prstGeom prst="rect">
            <a:avLst/>
          </a:prstGeom>
          <a:noFill/>
        </p:spPr>
        <p:txBody>
          <a:bodyPr wrap="none" rtlCol="0">
            <a:spAutoFit/>
            <a:scene3d>
              <a:camera prst="orthographicFront"/>
              <a:lightRig rig="threePt" dir="t"/>
            </a:scene3d>
            <a:sp3d contourW="12700"/>
          </a:bodyPr>
          <a:lstStyle/>
          <a:p>
            <a:r>
              <a:rPr lang="en-US" altLang="zh-CN" sz="1600" i="1" dirty="0">
                <a:solidFill>
                  <a:schemeClr val="bg1">
                    <a:lumMod val="95000"/>
                  </a:schemeClr>
                </a:solidFill>
                <a:latin typeface="Century Gothic" panose="020B0502020202020204" pitchFamily="34" charset="0"/>
                <a:ea typeface="ＤＦ明朝体W5" panose="02010609010101010101" pitchFamily="49" charset="-128"/>
              </a:rPr>
              <a:t>POWER</a:t>
            </a:r>
            <a:endParaRPr lang="en-US" altLang="zh-CN" sz="1600" i="1" dirty="0">
              <a:solidFill>
                <a:schemeClr val="bg1">
                  <a:lumMod val="95000"/>
                </a:schemeClr>
              </a:solidFill>
              <a:latin typeface="Century Gothic" panose="020B0502020202020204" pitchFamily="34" charset="0"/>
              <a:ea typeface="ＤＦ明朝体W5" panose="02010609010101010101" pitchFamily="49" charset="-128"/>
            </a:endParaRPr>
          </a:p>
          <a:p>
            <a:r>
              <a:rPr lang="en-US" altLang="zh-CN" sz="1600" i="1" dirty="0">
                <a:solidFill>
                  <a:schemeClr val="bg1">
                    <a:lumMod val="95000"/>
                  </a:schemeClr>
                </a:solidFill>
                <a:latin typeface="Century Gothic" panose="020B0502020202020204" pitchFamily="34" charset="0"/>
                <a:ea typeface="ＤＦ明朝体W5" panose="02010609010101010101" pitchFamily="49" charset="-128"/>
              </a:rPr>
              <a:t>POINT</a:t>
            </a:r>
            <a:endParaRPr lang="zh-CN" altLang="en-US" sz="1600" i="1" dirty="0">
              <a:solidFill>
                <a:schemeClr val="bg1">
                  <a:lumMod val="95000"/>
                </a:schemeClr>
              </a:solidFill>
              <a:latin typeface="Century Gothic" panose="020B0502020202020204" pitchFamily="34" charset="0"/>
              <a:ea typeface="ＤＦ明朝体W5" panose="02010609010101010101" pitchFamily="49" charset="-128"/>
            </a:endParaRPr>
          </a:p>
        </p:txBody>
      </p:sp>
      <p:sp>
        <p:nvSpPr>
          <p:cNvPr id="58" name="文本框 57"/>
          <p:cNvSpPr txBox="1"/>
          <p:nvPr/>
        </p:nvSpPr>
        <p:spPr>
          <a:xfrm>
            <a:off x="644928" y="310345"/>
            <a:ext cx="1130438"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Century Gothic" panose="020B0502020202020204" pitchFamily="34" charset="0"/>
                <a:ea typeface="ＤＦ明朝体W5" panose="02010609010101010101" pitchFamily="49" charset="-128"/>
              </a:rPr>
              <a:t>LOGO</a:t>
            </a:r>
            <a:endParaRPr lang="zh-CN" altLang="en-US" sz="2400" b="1" dirty="0">
              <a:solidFill>
                <a:schemeClr val="bg1"/>
              </a:solidFill>
              <a:latin typeface="Century Gothic" panose="020B0502020202020204" pitchFamily="34" charset="0"/>
              <a:ea typeface="ＤＦ明朝体W5" panose="02010609010101010101" pitchFamily="49" charset="-128"/>
            </a:endParaRPr>
          </a:p>
        </p:txBody>
      </p:sp>
    </p:spTree>
  </p:cSld>
  <p:clrMapOvr>
    <a:masterClrMapping/>
  </p:clrMapOvr>
  <p:transition spd="slow"/>
  <p:timing>
    <p:tnLst>
      <p:par>
        <p:cTn id="1" dur="indefinite" restart="never" nodeType="tmRoot"/>
      </p:par>
    </p:tnLst>
    <p:bldLst>
      <p:bldP spid="10" grpId="0"/>
      <p:bldP spid="11"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107" y="387578"/>
            <a:ext cx="1100136" cy="1100136"/>
          </a:xfrm>
          <a:prstGeom prst="rect">
            <a:avLst/>
          </a:prstGeom>
        </p:spPr>
      </p:pic>
      <p:sp>
        <p:nvSpPr>
          <p:cNvPr id="4" name="椭圆 3"/>
          <p:cNvSpPr/>
          <p:nvPr/>
        </p:nvSpPr>
        <p:spPr>
          <a:xfrm>
            <a:off x="577599" y="496070"/>
            <a:ext cx="883151" cy="883151"/>
          </a:xfrm>
          <a:prstGeom prst="ellipse">
            <a:avLst/>
          </a:prstGeom>
          <a:blipFill dpi="0" rotWithShape="1">
            <a:blip r:embed="rId2"/>
            <a:srcRect/>
            <a:stretch>
              <a:fillRect/>
            </a:stretch>
          </a:blip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Century Gothic" panose="020B0502020202020204" pitchFamily="34" charset="0"/>
              </a:rPr>
              <a:t>01</a:t>
            </a:r>
            <a:endParaRPr lang="zh-CN" altLang="en-US" sz="2800" dirty="0">
              <a:latin typeface="Century Gothic" panose="020B0502020202020204" pitchFamily="34" charset="0"/>
            </a:endParaRPr>
          </a:p>
        </p:txBody>
      </p:sp>
      <p:sp>
        <p:nvSpPr>
          <p:cNvPr id="6" name="文本框 5"/>
          <p:cNvSpPr txBox="1"/>
          <p:nvPr/>
        </p:nvSpPr>
        <p:spPr>
          <a:xfrm>
            <a:off x="1724025" y="589280"/>
            <a:ext cx="557784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latin typeface="微软雅黑" panose="020B0503020204020204" pitchFamily="34" charset="-122"/>
                <a:ea typeface="微软雅黑" panose="020B0503020204020204" pitchFamily="34" charset="-122"/>
              </a:rPr>
              <a:t>DL编译器普遍采用的设计架构</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1366891" y="927309"/>
            <a:ext cx="0" cy="198000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6891" y="3950692"/>
            <a:ext cx="0" cy="198000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1204674" y="3256036"/>
            <a:ext cx="345924" cy="345924"/>
            <a:chOff x="9735016" y="-1838372"/>
            <a:chExt cx="647625" cy="647625"/>
          </a:xfrm>
        </p:grpSpPr>
        <p:sp>
          <p:nvSpPr>
            <p:cNvPr id="12" name="椭圆 11"/>
            <p:cNvSpPr/>
            <p:nvPr/>
          </p:nvSpPr>
          <p:spPr>
            <a:xfrm>
              <a:off x="9735016" y="-1838372"/>
              <a:ext cx="647625" cy="64762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906910" y="-1666478"/>
              <a:ext cx="303837" cy="303837"/>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1161465" y="449361"/>
            <a:ext cx="389132" cy="183633"/>
            <a:chOff x="6248400" y="-1638300"/>
            <a:chExt cx="586740" cy="285750"/>
          </a:xfrm>
        </p:grpSpPr>
        <p:cxnSp>
          <p:nvCxnSpPr>
            <p:cNvPr id="15" name="直接连接符 14"/>
            <p:cNvCxnSpPr/>
            <p:nvPr/>
          </p:nvCxnSpPr>
          <p:spPr>
            <a:xfrm>
              <a:off x="6400800" y="-163830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248400" y="-1495425"/>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00800" y="-1352550"/>
              <a:ext cx="434340" cy="0"/>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11153775" y="6097566"/>
            <a:ext cx="447718" cy="447718"/>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2000" b="1" dirty="0">
                <a:solidFill>
                  <a:srgbClr val="014598"/>
                </a:solidFill>
                <a:latin typeface="Century Gothic" panose="020B0502020202020204" pitchFamily="34" charset="0"/>
              </a:rPr>
              <a:t>A</a:t>
            </a:r>
            <a:endParaRPr lang="zh-CN" altLang="en-US" sz="2000" b="1" dirty="0">
              <a:solidFill>
                <a:srgbClr val="014598"/>
              </a:solidFill>
              <a:latin typeface="Century Gothic" panose="020B0502020202020204" pitchFamily="34" charset="0"/>
            </a:endParaRPr>
          </a:p>
        </p:txBody>
      </p:sp>
      <p:pic>
        <p:nvPicPr>
          <p:cNvPr id="2" name="图片 1"/>
          <p:cNvPicPr>
            <a:picLocks noChangeAspect="1"/>
          </p:cNvPicPr>
          <p:nvPr/>
        </p:nvPicPr>
        <p:blipFill>
          <a:blip r:embed="rId3"/>
          <a:stretch>
            <a:fillRect/>
          </a:stretch>
        </p:blipFill>
        <p:spPr>
          <a:xfrm>
            <a:off x="1832610" y="1487805"/>
            <a:ext cx="8389620" cy="5088890"/>
          </a:xfrm>
          <a:prstGeom prst="rect">
            <a:avLst/>
          </a:prstGeom>
        </p:spPr>
      </p:pic>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PA" val="v4.3.3"/>
  <p:tag name="RESOURCELIBID" val="437"/>
</p:tagLst>
</file>

<file path=ppt/tags/tag10.xml><?xml version="1.0" encoding="utf-8"?>
<p:tagLst xmlns:p="http://schemas.openxmlformats.org/presentationml/2006/main">
  <p:tag name="PA" val="v4.3.3"/>
</p:tagLst>
</file>

<file path=ppt/tags/tag11.xml><?xml version="1.0" encoding="utf-8"?>
<p:tagLst xmlns:p="http://schemas.openxmlformats.org/presentationml/2006/main">
  <p:tag name="PA" val="v4.3.3"/>
</p:tagLst>
</file>

<file path=ppt/tags/tag12.xml><?xml version="1.0" encoding="utf-8"?>
<p:tagLst xmlns:p="http://schemas.openxmlformats.org/presentationml/2006/main">
  <p:tag name="PA" val="v4.3.3"/>
</p:tagLst>
</file>

<file path=ppt/tags/tag13.xml><?xml version="1.0" encoding="utf-8"?>
<p:tagLst xmlns:p="http://schemas.openxmlformats.org/presentationml/2006/main">
  <p:tag name="PA" val="v4.3.3"/>
</p:tagLst>
</file>

<file path=ppt/tags/tag14.xml><?xml version="1.0" encoding="utf-8"?>
<p:tagLst xmlns:p="http://schemas.openxmlformats.org/presentationml/2006/main">
  <p:tag name="PA" val="v4.3.3"/>
</p:tagLst>
</file>

<file path=ppt/tags/tag15.xml><?xml version="1.0" encoding="utf-8"?>
<p:tagLst xmlns:p="http://schemas.openxmlformats.org/presentationml/2006/main">
  <p:tag name="PA" val="v4.3.3"/>
</p:tagLst>
</file>

<file path=ppt/tags/tag16.xml><?xml version="1.0" encoding="utf-8"?>
<p:tagLst xmlns:p="http://schemas.openxmlformats.org/presentationml/2006/main">
  <p:tag name="PA" val="v4.3.3"/>
</p:tagLst>
</file>

<file path=ppt/tags/tag17.xml><?xml version="1.0" encoding="utf-8"?>
<p:tagLst xmlns:p="http://schemas.openxmlformats.org/presentationml/2006/main">
  <p:tag name="PA" val="v4.3.3"/>
</p:tagLst>
</file>

<file path=ppt/tags/tag18.xml><?xml version="1.0" encoding="utf-8"?>
<p:tagLst xmlns:p="http://schemas.openxmlformats.org/presentationml/2006/main">
  <p:tag name="PA" val="v4.3.3"/>
</p:tagLst>
</file>

<file path=ppt/tags/tag19.xml><?xml version="1.0" encoding="utf-8"?>
<p:tagLst xmlns:p="http://schemas.openxmlformats.org/presentationml/2006/main">
  <p:tag name="PA" val="v4.3.3"/>
</p:tagLst>
</file>

<file path=ppt/tags/tag2.xml><?xml version="1.0" encoding="utf-8"?>
<p:tagLst xmlns:p="http://schemas.openxmlformats.org/presentationml/2006/main">
  <p:tag name="PA" val="v4.3.3"/>
  <p:tag name="RESOURCELIBID" val="431"/>
</p:tagLst>
</file>

<file path=ppt/tags/tag20.xml><?xml version="1.0" encoding="utf-8"?>
<p:tagLst xmlns:p="http://schemas.openxmlformats.org/presentationml/2006/main">
  <p:tag name="PA" val="v4.3.3"/>
</p:tagLst>
</file>

<file path=ppt/tags/tag21.xml><?xml version="1.0" encoding="utf-8"?>
<p:tagLst xmlns:p="http://schemas.openxmlformats.org/presentationml/2006/main">
  <p:tag name="PA" val="v4.3.3"/>
</p:tagLst>
</file>

<file path=ppt/tags/tag22.xml><?xml version="1.0" encoding="utf-8"?>
<p:tagLst xmlns:p="http://schemas.openxmlformats.org/presentationml/2006/main">
  <p:tag name="PA" val="v4.3.3"/>
  <p:tag name="RESOURCELIBID" val="431"/>
</p:tagLst>
</file>

<file path=ppt/tags/tag23.xml><?xml version="1.0" encoding="utf-8"?>
<p:tagLst xmlns:p="http://schemas.openxmlformats.org/presentationml/2006/main">
  <p:tag name="PA" val="v4.3.3"/>
</p:tagLst>
</file>

<file path=ppt/tags/tag24.xml><?xml version="1.0" encoding="utf-8"?>
<p:tagLst xmlns:p="http://schemas.openxmlformats.org/presentationml/2006/main">
  <p:tag name="PA" val="v4.3.3"/>
</p:tagLst>
</file>

<file path=ppt/tags/tag25.xml><?xml version="1.0" encoding="utf-8"?>
<p:tagLst xmlns:p="http://schemas.openxmlformats.org/presentationml/2006/main">
  <p:tag name="PA" val="v4.3.3"/>
  <p:tag name="RESOURCELIBID" val="504"/>
</p:tagLst>
</file>

<file path=ppt/tags/tag26.xml><?xml version="1.0" encoding="utf-8"?>
<p:tagLst xmlns:p="http://schemas.openxmlformats.org/presentationml/2006/main">
  <p:tag name="PA" val="v4.3.3"/>
</p:tagLst>
</file>

<file path=ppt/tags/tag27.xml><?xml version="1.0" encoding="utf-8"?>
<p:tagLst xmlns:p="http://schemas.openxmlformats.org/presentationml/2006/main">
  <p:tag name="PA" val="v4.3.3"/>
</p:tagLst>
</file>

<file path=ppt/tags/tag28.xml><?xml version="1.0" encoding="utf-8"?>
<p:tagLst xmlns:p="http://schemas.openxmlformats.org/presentationml/2006/main">
  <p:tag name="PA" val="v4.3.3"/>
</p:tagLst>
</file>

<file path=ppt/tags/tag29.xml><?xml version="1.0" encoding="utf-8"?>
<p:tagLst xmlns:p="http://schemas.openxmlformats.org/presentationml/2006/main">
  <p:tag name="PA" val="v4.3.3"/>
</p:tagLst>
</file>

<file path=ppt/tags/tag3.xml><?xml version="1.0" encoding="utf-8"?>
<p:tagLst xmlns:p="http://schemas.openxmlformats.org/presentationml/2006/main">
  <p:tag name="PA" val="v4.3.3"/>
</p:tagLst>
</file>

<file path=ppt/tags/tag30.xml><?xml version="1.0" encoding="utf-8"?>
<p:tagLst xmlns:p="http://schemas.openxmlformats.org/presentationml/2006/main">
  <p:tag name="PA" val="v4.3.3"/>
</p:tagLst>
</file>

<file path=ppt/tags/tag31.xml><?xml version="1.0" encoding="utf-8"?>
<p:tagLst xmlns:p="http://schemas.openxmlformats.org/presentationml/2006/main">
  <p:tag name="PA" val="v4.3.3"/>
</p:tagLst>
</file>

<file path=ppt/tags/tag32.xml><?xml version="1.0" encoding="utf-8"?>
<p:tagLst xmlns:p="http://schemas.openxmlformats.org/presentationml/2006/main">
  <p:tag name="PA" val="v4.3.3"/>
</p:tagLst>
</file>

<file path=ppt/tags/tag33.xml><?xml version="1.0" encoding="utf-8"?>
<p:tagLst xmlns:p="http://schemas.openxmlformats.org/presentationml/2006/main">
  <p:tag name="PA" val="v4.3.3"/>
</p:tagLst>
</file>

<file path=ppt/tags/tag34.xml><?xml version="1.0" encoding="utf-8"?>
<p:tagLst xmlns:p="http://schemas.openxmlformats.org/presentationml/2006/main">
  <p:tag name="PA" val="v4.3.3"/>
</p:tagLst>
</file>

<file path=ppt/tags/tag35.xml><?xml version="1.0" encoding="utf-8"?>
<p:tagLst xmlns:p="http://schemas.openxmlformats.org/presentationml/2006/main">
  <p:tag name="ISPRING_PRESENTATION_TITLE" val="PowerPoint 演示文稿"/>
  <p:tag name="COMMONDATA" val="eyJoZGlkIjoiNWM2OWQwYWZjY2RmMTRiNGE4NDY1NGZjYWVmN2M5MzYifQ=="/>
</p:tagLst>
</file>

<file path=ppt/tags/tag4.xml><?xml version="1.0" encoding="utf-8"?>
<p:tagLst xmlns:p="http://schemas.openxmlformats.org/presentationml/2006/main">
  <p:tag name="PA" val="v4.3.3"/>
</p:tagLst>
</file>

<file path=ppt/tags/tag5.xml><?xml version="1.0" encoding="utf-8"?>
<p:tagLst xmlns:p="http://schemas.openxmlformats.org/presentationml/2006/main">
  <p:tag name="PA" val="v4.3.3"/>
  <p:tag name="RESOURCELIBID" val="504"/>
</p:tagLst>
</file>

<file path=ppt/tags/tag6.xml><?xml version="1.0" encoding="utf-8"?>
<p:tagLst xmlns:p="http://schemas.openxmlformats.org/presentationml/2006/main">
  <p:tag name="PA" val="v4.3.3"/>
  <p:tag name="RESOURCELIBID" val="431"/>
</p:tagLst>
</file>

<file path=ppt/tags/tag7.xml><?xml version="1.0" encoding="utf-8"?>
<p:tagLst xmlns:p="http://schemas.openxmlformats.org/presentationml/2006/main">
  <p:tag name="PA" val="v4.3.3"/>
</p:tagLst>
</file>

<file path=ppt/tags/tag8.xml><?xml version="1.0" encoding="utf-8"?>
<p:tagLst xmlns:p="http://schemas.openxmlformats.org/presentationml/2006/main">
  <p:tag name="PA" val="v4.3.3"/>
</p:tagLst>
</file>

<file path=ppt/tags/tag9.xml><?xml version="1.0" encoding="utf-8"?>
<p:tagLst xmlns:p="http://schemas.openxmlformats.org/presentationml/2006/main">
  <p:tag name="PA" val="v4.3.3"/>
  <p:tag name="RESOURCELIBID" val="504"/>
</p:tagLst>
</file>

<file path=ppt/theme/theme1.xml><?xml version="1.0" encoding="utf-8"?>
<a:theme xmlns:a="http://schemas.openxmlformats.org/drawingml/2006/main" name="包图主题2">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3865</Words>
  <Application>WPS 演示</Application>
  <PresentationFormat>宽屏</PresentationFormat>
  <Paragraphs>310</Paragraphs>
  <Slides>20</Slides>
  <Notes>25</Notes>
  <HiddenSlides>0</HiddenSlides>
  <MMClips>1</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20</vt:i4>
      </vt:variant>
    </vt:vector>
  </HeadingPairs>
  <TitlesOfParts>
    <vt:vector size="49" baseType="lpstr">
      <vt:lpstr>Arial</vt:lpstr>
      <vt:lpstr>宋体</vt:lpstr>
      <vt:lpstr>Wingdings</vt:lpstr>
      <vt:lpstr>微软雅黑</vt:lpstr>
      <vt:lpstr>Century Gothic</vt:lpstr>
      <vt:lpstr>ＤＦ明朝体W5</vt:lpstr>
      <vt:lpstr>MS UI Gothic</vt:lpstr>
      <vt:lpstr>Arial Unicode MS</vt:lpstr>
      <vt:lpstr>等线</vt:lpstr>
      <vt:lpstr>Calibri</vt:lpstr>
      <vt:lpstr>Century</vt:lpstr>
      <vt:lpstr>Cascadia Mono SemiLight</vt:lpstr>
      <vt:lpstr>Cascadia Code SemiBold</vt:lpstr>
      <vt:lpstr>Calibri Light</vt:lpstr>
      <vt:lpstr>Bahnschrift SemiLight</vt:lpstr>
      <vt:lpstr>Cascadia Code SemiLight</vt:lpstr>
      <vt:lpstr>Comic Sans MS</vt:lpstr>
      <vt:lpstr>HoloLens MDL2 Assets</vt:lpstr>
      <vt:lpstr>Trebuchet MS</vt:lpstr>
      <vt:lpstr>Webdings</vt:lpstr>
      <vt:lpstr>Verdana</vt:lpstr>
      <vt:lpstr>Times New Roman</vt:lpstr>
      <vt:lpstr>Tahoma</vt:lpstr>
      <vt:lpstr>Symbol</vt:lpstr>
      <vt:lpstr>Segoe UI Semibold</vt:lpstr>
      <vt:lpstr>Constantia</vt:lpstr>
      <vt:lpstr>Cascadia Mono Light</vt:lpstr>
      <vt:lpstr>Cascadia Mono SemiBold</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若凉</cp:lastModifiedBy>
  <cp:revision>75</cp:revision>
  <dcterms:created xsi:type="dcterms:W3CDTF">2017-08-18T03:02:00Z</dcterms:created>
  <dcterms:modified xsi:type="dcterms:W3CDTF">2022-10-09T10:32:42Z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818F6A67C0BE4A7B83E9EC26D85A0EA4</vt:lpwstr>
  </property>
</Properties>
</file>